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F3590-E02E-4363-9249-D456256A333B}">
          <p14:sldIdLst>
            <p14:sldId id="256"/>
            <p14:sldId id="258"/>
            <p14:sldId id="259"/>
            <p14:sldId id="257"/>
            <p14:sldId id="260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ilian Morawietz" initials="MM" lastIdx="4" clrIdx="0">
    <p:extLst>
      <p:ext uri="{19B8F6BF-5375-455C-9EA6-DF929625EA0E}">
        <p15:presenceInfo xmlns:p15="http://schemas.microsoft.com/office/powerpoint/2012/main" userId="Maximilian Morawie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0:19:10.030" idx="3">
    <p:pos x="8335" y="1231"/>
    <p:text/>
    <p:extLst>
      <p:ext uri="{C676402C-5697-4E1C-873F-D02D1690AC5C}">
        <p15:threadingInfo xmlns:p15="http://schemas.microsoft.com/office/powerpoint/2012/main" timeZoneBias="-60"/>
      </p:ext>
    </p:extLst>
  </p:cm>
  <p:cm authorId="1" dt="2019-01-29T10:25:04.800" idx="4">
    <p:pos x="8795" y="137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DCA5A-17CE-423E-A8CB-6645729ADF0A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4897-5547-4676-A5E1-CFEE357381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1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5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0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8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9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0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2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16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5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5D38-4277-44D4-8F24-E2D9A03B14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104D-F7B6-4788-8944-5A9EF20D6F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1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264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24000" y="1049065"/>
            <a:ext cx="9469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 smtClean="0">
                <a:latin typeface="Bahnschrift" panose="020B0502040204020203" pitchFamily="34" charset="0"/>
              </a:rPr>
              <a:t>Treibhauseffekt</a:t>
            </a:r>
            <a:endParaRPr lang="de-DE" dirty="0">
              <a:latin typeface="Bahnschrift" panose="020B0502040204020203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051"/>
            <a:ext cx="12192000" cy="15706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443">
            <a:off x="525046" y="4833257"/>
            <a:ext cx="1297585" cy="12317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355" y="5494068"/>
            <a:ext cx="2757316" cy="12377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1" y="5307498"/>
            <a:ext cx="2757316" cy="12377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80" y="5018481"/>
            <a:ext cx="2757316" cy="123777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807">
            <a:off x="8411209" y="5449111"/>
            <a:ext cx="2757316" cy="123777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82" y="5096943"/>
            <a:ext cx="2344042" cy="10522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908">
            <a:off x="2742011" y="5206715"/>
            <a:ext cx="2344042" cy="10522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58">
            <a:off x="7179276" y="5439366"/>
            <a:ext cx="2789472" cy="12522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03" y="5491053"/>
            <a:ext cx="2789472" cy="12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95833E-6 -4.44444E-6 L 0.20352 -0.02384 L 0.36784 -0.03958 L 0.54258 -0.03657 L 0.72136 -0.00949 L 0.92592 0.03334 L 0.99128 0.05093 " pathEditMode="relative" rAng="0" ptsTypes="AAAAAAA">
                                      <p:cBhvr>
                                        <p:cTn id="9" dur="5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5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29" y="4726759"/>
            <a:ext cx="1689225" cy="14033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4" y="2149"/>
            <a:ext cx="12241364" cy="7102363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82" y="5084480"/>
            <a:ext cx="1689225" cy="14033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9" y="5182757"/>
            <a:ext cx="1689225" cy="14033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1" y="4977934"/>
            <a:ext cx="1689225" cy="140335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89" y="4903521"/>
            <a:ext cx="1689225" cy="14033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" y="5092687"/>
            <a:ext cx="1689225" cy="140335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64" y="4691331"/>
            <a:ext cx="1689225" cy="14033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07" y="5403071"/>
            <a:ext cx="1689225" cy="140335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6" y="5457384"/>
            <a:ext cx="1689225" cy="14033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83" y="4907148"/>
            <a:ext cx="1689225" cy="14033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95" y="5547537"/>
            <a:ext cx="1689225" cy="127525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67" y="4571460"/>
            <a:ext cx="1689225" cy="14033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91" y="5429083"/>
            <a:ext cx="1689225" cy="140335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13" y="5416077"/>
            <a:ext cx="1689225" cy="140335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1" y="5404534"/>
            <a:ext cx="1689225" cy="140335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78" y="5069304"/>
            <a:ext cx="1689225" cy="140335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04" y="4935530"/>
            <a:ext cx="1689225" cy="140335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21" y="5404534"/>
            <a:ext cx="1689225" cy="140335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66" y="4243509"/>
            <a:ext cx="1689225" cy="1403356"/>
          </a:xfrm>
          <a:prstGeom prst="rect">
            <a:avLst/>
          </a:prstGeom>
        </p:spPr>
      </p:pic>
      <p:pic>
        <p:nvPicPr>
          <p:cNvPr id="30" name="Grafi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73" y="4891207"/>
            <a:ext cx="3976599" cy="1785116"/>
          </a:xfrm>
          <a:prstGeom prst="rect">
            <a:avLst/>
          </a:prstGeom>
        </p:spPr>
      </p:pic>
      <p:pic>
        <p:nvPicPr>
          <p:cNvPr id="32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17" y="5525687"/>
            <a:ext cx="1689225" cy="1403356"/>
          </a:xfrm>
          <a:prstGeom prst="rect">
            <a:avLst/>
          </a:prstGeom>
        </p:spPr>
      </p:pic>
      <p:pic>
        <p:nvPicPr>
          <p:cNvPr id="33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22" y="5544013"/>
            <a:ext cx="1689225" cy="1403356"/>
          </a:xfrm>
          <a:prstGeom prst="rect">
            <a:avLst/>
          </a:prstGeom>
        </p:spPr>
      </p:pic>
      <p:pic>
        <p:nvPicPr>
          <p:cNvPr id="34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43" y="5395910"/>
            <a:ext cx="1689225" cy="1403356"/>
          </a:xfrm>
          <a:prstGeom prst="rect">
            <a:avLst/>
          </a:prstGeom>
        </p:spPr>
      </p:pic>
      <p:pic>
        <p:nvPicPr>
          <p:cNvPr id="35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78" y="5544013"/>
            <a:ext cx="1689225" cy="1403356"/>
          </a:xfrm>
          <a:prstGeom prst="rect">
            <a:avLst/>
          </a:prstGeom>
        </p:spPr>
      </p:pic>
      <p:pic>
        <p:nvPicPr>
          <p:cNvPr id="36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45" y="5467387"/>
            <a:ext cx="1689225" cy="1403356"/>
          </a:xfrm>
          <a:prstGeom prst="rect">
            <a:avLst/>
          </a:prstGeom>
        </p:spPr>
      </p:pic>
      <p:pic>
        <p:nvPicPr>
          <p:cNvPr id="37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2" y="5494759"/>
            <a:ext cx="1689225" cy="1403356"/>
          </a:xfrm>
          <a:prstGeom prst="rect">
            <a:avLst/>
          </a:prstGeom>
        </p:spPr>
      </p:pic>
      <p:pic>
        <p:nvPicPr>
          <p:cNvPr id="3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23" y="4177682"/>
            <a:ext cx="1689225" cy="1403356"/>
          </a:xfrm>
          <a:prstGeom prst="rect">
            <a:avLst/>
          </a:prstGeom>
        </p:spPr>
      </p:pic>
      <p:pic>
        <p:nvPicPr>
          <p:cNvPr id="39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19" y="4467074"/>
            <a:ext cx="1689225" cy="1403356"/>
          </a:xfrm>
          <a:prstGeom prst="rect">
            <a:avLst/>
          </a:prstGeom>
        </p:spPr>
      </p:pic>
      <p:pic>
        <p:nvPicPr>
          <p:cNvPr id="41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36" y="4184148"/>
            <a:ext cx="1689225" cy="1403356"/>
          </a:xfrm>
          <a:prstGeom prst="rect">
            <a:avLst/>
          </a:prstGeom>
        </p:spPr>
      </p:pic>
      <p:pic>
        <p:nvPicPr>
          <p:cNvPr id="42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87" y="4309931"/>
            <a:ext cx="1689225" cy="1403356"/>
          </a:xfrm>
          <a:prstGeom prst="rect">
            <a:avLst/>
          </a:prstGeom>
        </p:spPr>
      </p:pic>
      <p:pic>
        <p:nvPicPr>
          <p:cNvPr id="43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1" y="5112172"/>
            <a:ext cx="1689225" cy="1403356"/>
          </a:xfrm>
          <a:prstGeom prst="rect">
            <a:avLst/>
          </a:prstGeom>
        </p:spPr>
      </p:pic>
      <p:pic>
        <p:nvPicPr>
          <p:cNvPr id="44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44" y="5465315"/>
            <a:ext cx="1689225" cy="1403356"/>
          </a:xfrm>
          <a:prstGeom prst="rect">
            <a:avLst/>
          </a:prstGeom>
        </p:spPr>
      </p:pic>
      <p:pic>
        <p:nvPicPr>
          <p:cNvPr id="45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46" y="4326684"/>
            <a:ext cx="1689225" cy="1403356"/>
          </a:xfrm>
          <a:prstGeom prst="rect">
            <a:avLst/>
          </a:prstGeom>
        </p:spPr>
      </p:pic>
      <p:pic>
        <p:nvPicPr>
          <p:cNvPr id="46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92" y="4561731"/>
            <a:ext cx="1689225" cy="1403356"/>
          </a:xfrm>
          <a:prstGeom prst="rect">
            <a:avLst/>
          </a:prstGeom>
        </p:spPr>
      </p:pic>
      <p:pic>
        <p:nvPicPr>
          <p:cNvPr id="47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06" y="5234248"/>
            <a:ext cx="1689225" cy="1403356"/>
          </a:xfrm>
          <a:prstGeom prst="rect">
            <a:avLst/>
          </a:prstGeom>
        </p:spPr>
      </p:pic>
      <p:cxnSp>
        <p:nvCxnSpPr>
          <p:cNvPr id="5" name="Łącznik prosty ze strzałką 4"/>
          <p:cNvCxnSpPr/>
          <p:nvPr/>
        </p:nvCxnSpPr>
        <p:spPr>
          <a:xfrm flipH="1">
            <a:off x="9317938" y="1560906"/>
            <a:ext cx="716508" cy="416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952838" y="177188"/>
            <a:ext cx="4286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Bahnschrift" panose="020B0502040204020203" pitchFamily="34" charset="0"/>
              </a:rPr>
              <a:t>Nat</a:t>
            </a:r>
            <a:r>
              <a:rPr lang="de-DE" sz="4400" dirty="0" smtClean="0">
                <a:latin typeface="Bahnschrift" panose="020B0502040204020203" pitchFamily="34" charset="0"/>
              </a:rPr>
              <a:t>ü</a:t>
            </a:r>
            <a:r>
              <a:rPr lang="pl-PL" sz="4400" dirty="0" smtClean="0">
                <a:latin typeface="Bahnschrift" panose="020B0502040204020203" pitchFamily="34" charset="0"/>
              </a:rPr>
              <a:t>rlicher Treibhauseffekt</a:t>
            </a:r>
            <a:endParaRPr lang="pl-PL" sz="4400" dirty="0">
              <a:latin typeface="Bahnschrift" panose="020B0502040204020203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684100" y="1228904"/>
            <a:ext cx="267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ahnschrift" panose="020B0502040204020203" pitchFamily="34" charset="0"/>
              </a:rPr>
              <a:t>Ozonschicht</a:t>
            </a:r>
            <a:endParaRPr lang="pl-PL" sz="2400" dirty="0">
              <a:latin typeface="Bahnschrift" panose="020B0502040204020203" pitchFamily="34" charset="0"/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216" y="-855964"/>
            <a:ext cx="5315776" cy="23862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077" y="1550728"/>
            <a:ext cx="2560542" cy="3487214"/>
          </a:xfrm>
          <a:prstGeom prst="rect">
            <a:avLst/>
          </a:prstGeom>
        </p:spPr>
      </p:pic>
      <p:cxnSp>
        <p:nvCxnSpPr>
          <p:cNvPr id="49" name="Gerade Verbindung mit Pfeil 48"/>
          <p:cNvCxnSpPr/>
          <p:nvPr/>
        </p:nvCxnSpPr>
        <p:spPr>
          <a:xfrm>
            <a:off x="542378" y="1429249"/>
            <a:ext cx="2297337" cy="327595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1331323" y="1045183"/>
            <a:ext cx="2265173" cy="319096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375" y="2423789"/>
            <a:ext cx="2136989" cy="2158412"/>
          </a:xfrm>
          <a:prstGeom prst="rect">
            <a:avLst/>
          </a:prstGeom>
        </p:spPr>
      </p:pic>
      <p:cxnSp>
        <p:nvCxnSpPr>
          <p:cNvPr id="52" name="Gerade Verbindung mit Pfeil 51"/>
          <p:cNvCxnSpPr/>
          <p:nvPr/>
        </p:nvCxnSpPr>
        <p:spPr>
          <a:xfrm flipV="1">
            <a:off x="4455003" y="2719038"/>
            <a:ext cx="2139927" cy="216805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3" name="Grafik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853712" y="2523054"/>
            <a:ext cx="2575864" cy="2601687"/>
          </a:xfrm>
          <a:prstGeom prst="rect">
            <a:avLst/>
          </a:prstGeom>
        </p:spPr>
      </p:pic>
      <p:cxnSp>
        <p:nvCxnSpPr>
          <p:cNvPr id="54" name="Gerade Verbindung mit Pfeil 53"/>
          <p:cNvCxnSpPr/>
          <p:nvPr/>
        </p:nvCxnSpPr>
        <p:spPr>
          <a:xfrm flipV="1">
            <a:off x="8010389" y="135564"/>
            <a:ext cx="1536321" cy="134867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72" y="6688567"/>
            <a:ext cx="56163" cy="107265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50291" y="6804015"/>
            <a:ext cx="14642291" cy="82377"/>
          </a:xfrm>
          <a:prstGeom prst="rect">
            <a:avLst/>
          </a:prstGeom>
        </p:spPr>
      </p:pic>
      <p:pic>
        <p:nvPicPr>
          <p:cNvPr id="40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74" y="5594976"/>
            <a:ext cx="1689225" cy="1403356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02" y="4976095"/>
            <a:ext cx="1689225" cy="1403356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46" y="5282867"/>
            <a:ext cx="1689225" cy="1403356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0" y="5436514"/>
            <a:ext cx="1689225" cy="1403356"/>
          </a:xfrm>
          <a:prstGeom prst="rect">
            <a:avLst/>
          </a:prstGeom>
        </p:spPr>
      </p:pic>
      <p:pic>
        <p:nvPicPr>
          <p:cNvPr id="59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92" y="4714131"/>
            <a:ext cx="1689225" cy="1403356"/>
          </a:xfrm>
          <a:prstGeom prst="rect">
            <a:avLst/>
          </a:prstGeom>
        </p:spPr>
      </p:pic>
      <p:pic>
        <p:nvPicPr>
          <p:cNvPr id="60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96" y="5067659"/>
            <a:ext cx="1689225" cy="1403356"/>
          </a:xfrm>
          <a:prstGeom prst="rect">
            <a:avLst/>
          </a:prstGeom>
        </p:spPr>
      </p:pic>
      <p:pic>
        <p:nvPicPr>
          <p:cNvPr id="61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56" y="4544194"/>
            <a:ext cx="1689225" cy="1403356"/>
          </a:xfrm>
          <a:prstGeom prst="rect">
            <a:avLst/>
          </a:prstGeom>
        </p:spPr>
      </p:pic>
      <p:pic>
        <p:nvPicPr>
          <p:cNvPr id="62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56" y="4696594"/>
            <a:ext cx="1689225" cy="1403356"/>
          </a:xfrm>
          <a:prstGeom prst="rect">
            <a:avLst/>
          </a:prstGeom>
        </p:spPr>
      </p:pic>
      <p:pic>
        <p:nvPicPr>
          <p:cNvPr id="63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39" y="4565569"/>
            <a:ext cx="1689225" cy="1403356"/>
          </a:xfrm>
          <a:prstGeom prst="rect">
            <a:avLst/>
          </a:prstGeom>
        </p:spPr>
      </p:pic>
      <p:pic>
        <p:nvPicPr>
          <p:cNvPr id="64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39" y="4717969"/>
            <a:ext cx="1689225" cy="1403356"/>
          </a:xfrm>
          <a:prstGeom prst="rect">
            <a:avLst/>
          </a:prstGeom>
        </p:spPr>
      </p:pic>
      <p:pic>
        <p:nvPicPr>
          <p:cNvPr id="65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8" y="4333342"/>
            <a:ext cx="1689225" cy="1403356"/>
          </a:xfrm>
          <a:prstGeom prst="rect">
            <a:avLst/>
          </a:prstGeom>
        </p:spPr>
      </p:pic>
      <p:pic>
        <p:nvPicPr>
          <p:cNvPr id="66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04" y="4565162"/>
            <a:ext cx="1689225" cy="1403356"/>
          </a:xfrm>
          <a:prstGeom prst="rect">
            <a:avLst/>
          </a:prstGeom>
        </p:spPr>
      </p:pic>
      <p:pic>
        <p:nvPicPr>
          <p:cNvPr id="6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66" y="5443862"/>
            <a:ext cx="1689225" cy="1403356"/>
          </a:xfrm>
          <a:prstGeom prst="rect">
            <a:avLst/>
          </a:prstGeom>
        </p:spPr>
      </p:pic>
      <p:pic>
        <p:nvPicPr>
          <p:cNvPr id="69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0" y="5471978"/>
            <a:ext cx="1689225" cy="140335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16" y="5543487"/>
            <a:ext cx="1689225" cy="14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13" name="Textfeld 12"/>
          <p:cNvSpPr txBox="1"/>
          <p:nvPr/>
        </p:nvSpPr>
        <p:spPr>
          <a:xfrm>
            <a:off x="10058321" y="3549163"/>
            <a:ext cx="223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 SemiBold" panose="020B0502040204020203" pitchFamily="34" charset="0"/>
              </a:rPr>
              <a:t>4</a:t>
            </a:r>
            <a:r>
              <a:rPr lang="de-DE" dirty="0" smtClean="0">
                <a:latin typeface="Bahnschrift SemiBold" panose="020B0502040204020203" pitchFamily="34" charset="0"/>
              </a:rPr>
              <a:t>. Die reflektierte Gegenstrahlung erwärmt die Atmosphäre </a:t>
            </a:r>
            <a:endParaRPr lang="de-DE" dirty="0">
              <a:latin typeface="Bahnschrift SemiBold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28598" y="1883839"/>
            <a:ext cx="366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Natürliche Treibhausgase: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Wasserdampf, Kohlenstoffdioxid,     Methan etc.</a:t>
            </a:r>
            <a:endParaRPr lang="de-DE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95293" y="5427332"/>
            <a:ext cx="457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Bahnschrift SemiBold" panose="020B0502040204020203" pitchFamily="34" charset="0"/>
              </a:rPr>
              <a:t>2. Ein Großteil der </a:t>
            </a:r>
            <a:r>
              <a:rPr lang="de-DE" dirty="0">
                <a:latin typeface="Bahnschrift SemiBold" panose="020B0502040204020203" pitchFamily="34" charset="0"/>
              </a:rPr>
              <a:t>k</a:t>
            </a:r>
            <a:r>
              <a:rPr lang="de-DE" dirty="0" smtClean="0">
                <a:latin typeface="Bahnschrift SemiBold" panose="020B0502040204020203" pitchFamily="34" charset="0"/>
              </a:rPr>
              <a:t>urzwelligen </a:t>
            </a:r>
            <a:r>
              <a:rPr lang="de-DE" dirty="0">
                <a:latin typeface="Bahnschrift SemiBold" panose="020B0502040204020203" pitchFamily="34" charset="0"/>
              </a:rPr>
              <a:t>S</a:t>
            </a:r>
            <a:r>
              <a:rPr lang="de-DE" dirty="0" smtClean="0">
                <a:latin typeface="Bahnschrift SemiBold" panose="020B0502040204020203" pitchFamily="34" charset="0"/>
              </a:rPr>
              <a:t>trahlung wird an der Oberfläche reflektiert und dabei in langwellige Strahlung umgewandelt.</a:t>
            </a:r>
            <a:endParaRPr lang="de-DE" dirty="0">
              <a:latin typeface="Bahnschrift SemiBold" panose="020B0502040204020203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5192">
            <a:off x="-389533" y="2995339"/>
            <a:ext cx="4791744" cy="14384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0833">
            <a:off x="319667" y="2995339"/>
            <a:ext cx="4791744" cy="143847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282">
            <a:off x="1030341" y="2913598"/>
            <a:ext cx="4791744" cy="143847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5158">
            <a:off x="5313575" y="2767642"/>
            <a:ext cx="2324424" cy="24863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6699">
            <a:off x="5941895" y="2827841"/>
            <a:ext cx="2324424" cy="248637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843">
            <a:off x="8970270" y="3074627"/>
            <a:ext cx="2216810" cy="237126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5265">
            <a:off x="8225016" y="189430"/>
            <a:ext cx="2050288" cy="21931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1104" y="365125"/>
            <a:ext cx="1124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Bahnschrift" panose="020B0502040204020203" pitchFamily="34" charset="0"/>
              </a:rPr>
              <a:t>Was passiert beim </a:t>
            </a:r>
            <a:r>
              <a:rPr lang="de-DE" sz="4000" dirty="0">
                <a:latin typeface="Bahnschrift" panose="020B0502040204020203" pitchFamily="34" charset="0"/>
              </a:rPr>
              <a:t>n</a:t>
            </a:r>
            <a:r>
              <a:rPr lang="pl-PL" sz="4000" dirty="0" smtClean="0">
                <a:latin typeface="Bahnschrift" panose="020B0502040204020203" pitchFamily="34" charset="0"/>
              </a:rPr>
              <a:t>at</a:t>
            </a:r>
            <a:r>
              <a:rPr lang="de-DE" sz="4000" dirty="0" err="1" smtClean="0">
                <a:latin typeface="Bahnschrift" panose="020B0502040204020203" pitchFamily="34" charset="0"/>
              </a:rPr>
              <a:t>ürlichen</a:t>
            </a:r>
            <a:r>
              <a:rPr lang="pl-PL" sz="4000" dirty="0" smtClean="0">
                <a:latin typeface="Bahnschrift" panose="020B0502040204020203" pitchFamily="34" charset="0"/>
              </a:rPr>
              <a:t> Treibhauseffekt</a:t>
            </a:r>
            <a:r>
              <a:rPr lang="de-DE" sz="4000" dirty="0" smtClean="0">
                <a:latin typeface="Bahnschrift" panose="020B0502040204020203" pitchFamily="34" charset="0"/>
              </a:rPr>
              <a:t>?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49" y="1738004"/>
            <a:ext cx="972960" cy="16780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021300" y="1401801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Bahnschrift SemiBold" panose="020B0502040204020203" pitchFamily="34" charset="0"/>
              </a:rPr>
              <a:t>~15°C</a:t>
            </a:r>
            <a:endParaRPr lang="de-DE" sz="2400" dirty="0">
              <a:latin typeface="Bahnschrift SemiBold" panose="020B0502040204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50291" y="6780801"/>
            <a:ext cx="14642291" cy="8237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193051" y="3572021"/>
            <a:ext cx="1360342" cy="1255410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169109" y="1595793"/>
            <a:ext cx="3337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 SemiBold" panose="020B0502040204020203" pitchFamily="34" charset="0"/>
              </a:rPr>
              <a:t>3</a:t>
            </a:r>
            <a:r>
              <a:rPr lang="de-DE" dirty="0" smtClean="0">
                <a:latin typeface="Bahnschrift SemiBold" panose="020B0502040204020203" pitchFamily="34" charset="0"/>
              </a:rPr>
              <a:t>. Der Wasserdampf und die natürlichen Treibhausgase reflektieren die langwellige Strahlung größtenteils</a:t>
            </a:r>
            <a:endParaRPr lang="de-DE" dirty="0">
              <a:latin typeface="Bahnschrift SemiBold" panose="020B0502040204020203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7529">
            <a:off x="8836979" y="3722180"/>
            <a:ext cx="353324" cy="270002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H="1" flipV="1">
            <a:off x="8792060" y="2894122"/>
            <a:ext cx="42937" cy="677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95" y="3862671"/>
            <a:ext cx="313666" cy="23558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46" y="4388901"/>
            <a:ext cx="313666" cy="23558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9" y="4104335"/>
            <a:ext cx="313666" cy="23558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24" y="4392468"/>
            <a:ext cx="353324" cy="27000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4638">
            <a:off x="8580649" y="4063699"/>
            <a:ext cx="353324" cy="27000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0145" y="3272164"/>
            <a:ext cx="2469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latin typeface="Bahnschrift SemiBold" panose="020B0502040204020203" pitchFamily="34" charset="0"/>
              </a:rPr>
              <a:t>Kurzwellige Strahlung von der Sonne tritt</a:t>
            </a:r>
          </a:p>
          <a:p>
            <a:r>
              <a:rPr lang="de-DE" dirty="0" smtClean="0">
                <a:latin typeface="Bahnschrift SemiBold" panose="020B0502040204020203" pitchFamily="34" charset="0"/>
              </a:rPr>
              <a:t>         in die </a:t>
            </a:r>
          </a:p>
          <a:p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smtClean="0">
                <a:latin typeface="Bahnschrift SemiBold" panose="020B0502040204020203" pitchFamily="34" charset="0"/>
              </a:rPr>
              <a:t>       Atmosphäre ein.</a:t>
            </a:r>
            <a:endParaRPr lang="de-D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4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4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3" grpId="0"/>
      <p:bldP spid="6" grpId="0"/>
      <p:bldP spid="7" grpId="0" animBg="1"/>
      <p:bldP spid="1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12192000" cy="6858001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2" y="5508955"/>
            <a:ext cx="1689225" cy="14033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88" y="5489512"/>
            <a:ext cx="1689225" cy="14033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1" y="4935155"/>
            <a:ext cx="1689225" cy="14033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7" y="5108632"/>
            <a:ext cx="1689225" cy="14033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" y="5388431"/>
            <a:ext cx="1689225" cy="14033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2" y="5360262"/>
            <a:ext cx="1689225" cy="14033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75" y="4861217"/>
            <a:ext cx="1689225" cy="140335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91" y="5044171"/>
            <a:ext cx="1689225" cy="14033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5" y="5323842"/>
            <a:ext cx="1689225" cy="140335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2" y="5471059"/>
            <a:ext cx="1689225" cy="14033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35" y="5259996"/>
            <a:ext cx="1689225" cy="140335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37" y="4982443"/>
            <a:ext cx="1689225" cy="140335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1" y="4982443"/>
            <a:ext cx="1689225" cy="14033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29" y="5425883"/>
            <a:ext cx="1689225" cy="14033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1" y="5368616"/>
            <a:ext cx="1689225" cy="140335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46" y="5387869"/>
            <a:ext cx="1689225" cy="14033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4" y="5381126"/>
            <a:ext cx="1689225" cy="140335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24" y="5455817"/>
            <a:ext cx="1689225" cy="140335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138" y="5459822"/>
            <a:ext cx="1689225" cy="140335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67" y="5251008"/>
            <a:ext cx="1689225" cy="1403356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9550447" y="595041"/>
            <a:ext cx="34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Bahnschrift SemiBold SemiConden" panose="020B0502040204020203" pitchFamily="34" charset="0"/>
              </a:rPr>
              <a:t>Ozonschicht</a:t>
            </a:r>
            <a:endParaRPr lang="de-DE" sz="2400" dirty="0">
              <a:latin typeface="Bahnschrift SemiBold SemiConden" panose="020B0502040204020203" pitchFamily="34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9267403" y="1110355"/>
            <a:ext cx="1229708" cy="60119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24" y="4134459"/>
            <a:ext cx="2669232" cy="1948345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62" y="4113595"/>
            <a:ext cx="2669232" cy="194834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84" y="4703423"/>
            <a:ext cx="2669232" cy="194834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96" y="4737820"/>
            <a:ext cx="2669232" cy="19483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27" y="5226804"/>
            <a:ext cx="3684649" cy="1654058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3" y="4718052"/>
            <a:ext cx="2829361" cy="127011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321" y="5407430"/>
            <a:ext cx="1688738" cy="1402202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14" y="5477506"/>
            <a:ext cx="1689225" cy="1403356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3257313" y="244138"/>
            <a:ext cx="5347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latin typeface="Bahnschrift" panose="020B0502040204020203" pitchFamily="34" charset="0"/>
              </a:rPr>
              <a:t>Anthropogener Treibhauseffekt</a:t>
            </a:r>
            <a:endParaRPr lang="de-DE" sz="4400" dirty="0">
              <a:latin typeface="Bahnschrift" panose="020B0502040204020203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" y="4500597"/>
            <a:ext cx="2730683" cy="118498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216" y="-855964"/>
            <a:ext cx="5315776" cy="2386279"/>
          </a:xfrm>
          <a:prstGeom prst="rect">
            <a:avLst/>
          </a:prstGeom>
        </p:spPr>
      </p:pic>
      <p:cxnSp>
        <p:nvCxnSpPr>
          <p:cNvPr id="58" name="Gerade Verbindung mit Pfeil 57"/>
          <p:cNvCxnSpPr/>
          <p:nvPr/>
        </p:nvCxnSpPr>
        <p:spPr>
          <a:xfrm>
            <a:off x="8667036" y="2686336"/>
            <a:ext cx="1560556" cy="1655421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V="1">
            <a:off x="8575794" y="281071"/>
            <a:ext cx="1169161" cy="1182442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929131" y="1110355"/>
            <a:ext cx="2769423" cy="380016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678115" y="1355653"/>
            <a:ext cx="2265173" cy="319096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1388834" y="1027165"/>
            <a:ext cx="2532706" cy="3428541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V="1">
            <a:off x="4449514" y="2732850"/>
            <a:ext cx="2256180" cy="233037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V="1">
            <a:off x="4185527" y="2582760"/>
            <a:ext cx="2139927" cy="216805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6" name="Grafik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00" y="6001061"/>
            <a:ext cx="1481300" cy="664963"/>
          </a:xfrm>
          <a:prstGeom prst="rect">
            <a:avLst/>
          </a:prstGeom>
        </p:spPr>
      </p:pic>
      <p:cxnSp>
        <p:nvCxnSpPr>
          <p:cNvPr id="32" name="Gerade Verbindung mit Pfeil 31"/>
          <p:cNvCxnSpPr/>
          <p:nvPr/>
        </p:nvCxnSpPr>
        <p:spPr>
          <a:xfrm>
            <a:off x="7966396" y="2740175"/>
            <a:ext cx="1778559" cy="1963248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7" name="Grafik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50291" y="6780801"/>
            <a:ext cx="14642291" cy="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6 3.7037E-7 L -0.16602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8"/>
            <a:ext cx="12192000" cy="6858000"/>
          </a:xfrm>
        </p:spPr>
      </p:pic>
      <p:sp>
        <p:nvSpPr>
          <p:cNvPr id="3" name="Textfeld 2"/>
          <p:cNvSpPr txBox="1"/>
          <p:nvPr/>
        </p:nvSpPr>
        <p:spPr>
          <a:xfrm>
            <a:off x="207390" y="365125"/>
            <a:ext cx="11777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Bahnschrift" panose="020B0502040204020203" pitchFamily="34" charset="0"/>
              </a:rPr>
              <a:t>Was passiert beim anthropogenen Treibhauseffekt?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592">
            <a:off x="-831736" y="3360472"/>
            <a:ext cx="4214486" cy="12651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592">
            <a:off x="581301" y="3250874"/>
            <a:ext cx="4214486" cy="12651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592">
            <a:off x="-154747" y="3337752"/>
            <a:ext cx="4214486" cy="126518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9902" y="2722319"/>
            <a:ext cx="2324424" cy="24863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3857" y="2916140"/>
            <a:ext cx="2324424" cy="248637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433">
            <a:off x="8257861" y="3020678"/>
            <a:ext cx="2324424" cy="24863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113">
            <a:off x="9003307" y="3020678"/>
            <a:ext cx="2324424" cy="248637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93" y="4972558"/>
            <a:ext cx="1729498" cy="107861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61" y="5581922"/>
            <a:ext cx="1740955" cy="10857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72" y="5549093"/>
            <a:ext cx="1633044" cy="10184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35" y="4803097"/>
            <a:ext cx="2003913" cy="8995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96" y="4126892"/>
            <a:ext cx="2083386" cy="9352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06" y="4772068"/>
            <a:ext cx="1982858" cy="89011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66" y="6251066"/>
            <a:ext cx="992576" cy="529735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2441202" y="1816666"/>
            <a:ext cx="331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Bahnschrift SemiBold" panose="020B0502040204020203" pitchFamily="34" charset="0"/>
              </a:rPr>
              <a:t>Natürliche Treibhausgase: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Bahnschrift SemiBold" panose="020B0502040204020203" pitchFamily="34" charset="0"/>
              </a:rPr>
              <a:t>Wasserdampf, </a:t>
            </a:r>
            <a:r>
              <a:rPr lang="de-DE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Kohlenstoffdioxid, Methan</a:t>
            </a:r>
            <a:endParaRPr lang="de-DE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50291" y="6780801"/>
            <a:ext cx="14642291" cy="82377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7167572" y="2496553"/>
            <a:ext cx="1324576" cy="1210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6465300" y="2141573"/>
            <a:ext cx="5461259" cy="3693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Zusätzliche Treibhausgase: + </a:t>
            </a:r>
            <a:r>
              <a:rPr lang="de-DE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CO2</a:t>
            </a:r>
            <a:r>
              <a:rPr lang="de-DE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+ </a:t>
            </a:r>
            <a:r>
              <a:rPr lang="de-DE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CH4</a:t>
            </a:r>
            <a:endParaRPr lang="de-DE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41" y="2611631"/>
            <a:ext cx="368865" cy="28187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040">
            <a:off x="7645311" y="3323479"/>
            <a:ext cx="356109" cy="27213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4922">
            <a:off x="7945826" y="2780118"/>
            <a:ext cx="313843" cy="23983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040">
            <a:off x="7939693" y="3101686"/>
            <a:ext cx="356109" cy="272131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040">
            <a:off x="7808536" y="2580974"/>
            <a:ext cx="293489" cy="209641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77" y="2926421"/>
            <a:ext cx="220075" cy="16528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12" y="3206934"/>
            <a:ext cx="159095" cy="119489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62670">
            <a:off x="7252597" y="2984799"/>
            <a:ext cx="368865" cy="281879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40" y="2934465"/>
            <a:ext cx="269565" cy="20245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41" y="1797005"/>
            <a:ext cx="821421" cy="1926428"/>
          </a:xfrm>
          <a:prstGeom prst="rect">
            <a:avLst/>
          </a:prstGeom>
          <a:effectLst/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1" y="5766948"/>
            <a:ext cx="992576" cy="52973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" y="6100365"/>
            <a:ext cx="992576" cy="5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2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208" y="1794094"/>
            <a:ext cx="115718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latin typeface="Bahnschrift SemiBold" panose="020B0502040204020203" pitchFamily="34" charset="0"/>
              </a:rPr>
              <a:t>Durch die Industrialisierung werden verschiedene Gase zusätzlich in die Atmosphäre</a:t>
            </a:r>
          </a:p>
          <a:p>
            <a:pPr marL="0" indent="0">
              <a:buNone/>
            </a:pPr>
            <a:r>
              <a:rPr lang="de-DE" sz="2000" dirty="0" smtClean="0">
                <a:latin typeface="Bahnschrift SemiBold" panose="020B0502040204020203" pitchFamily="34" charset="0"/>
              </a:rPr>
              <a:t>abgegeben (z.B. Methan, </a:t>
            </a:r>
            <a:r>
              <a:rPr lang="de-DE" sz="2000" dirty="0" err="1" smtClean="0">
                <a:latin typeface="Bahnschrift SemiBold" panose="020B0502040204020203" pitchFamily="34" charset="0"/>
              </a:rPr>
              <a:t>Distickstoffoxid</a:t>
            </a:r>
            <a:r>
              <a:rPr lang="de-DE" sz="2000" dirty="0" smtClean="0">
                <a:latin typeface="Bahnschrift SemiBold" panose="020B0502040204020203" pitchFamily="34" charset="0"/>
              </a:rPr>
              <a:t>) bzw. stark angereichert (CO2). </a:t>
            </a:r>
          </a:p>
          <a:p>
            <a:pPr marL="0" indent="0">
              <a:buNone/>
            </a:pPr>
            <a:r>
              <a:rPr lang="de-DE" sz="2000" dirty="0" smtClean="0">
                <a:latin typeface="Bahnschrift SemiBold" panose="020B0502040204020203" pitchFamily="34" charset="0"/>
              </a:rPr>
              <a:t>Dadurch kommt es zu einer verstärkten Reflektion der langwelligen Strahlen zurück zur Erde. </a:t>
            </a:r>
          </a:p>
          <a:p>
            <a:pPr marL="0" indent="0">
              <a:buNone/>
            </a:pPr>
            <a:r>
              <a:rPr lang="de-DE" sz="2000" dirty="0" smtClean="0">
                <a:latin typeface="Bahnschrift SemiBold" panose="020B0502040204020203" pitchFamily="34" charset="0"/>
              </a:rPr>
              <a:t>Je mehr Strahlen reflektiert werden, desto wärmer wird es auf der Erde.</a:t>
            </a:r>
            <a:endParaRPr lang="de-DE" sz="20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de-DE" sz="1800" dirty="0" smtClean="0">
              <a:latin typeface="Bahnschrift SemiBold" panose="020B05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8" y="249511"/>
            <a:ext cx="11571890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Bahnschrift SemiBold" panose="020B0502040204020203" pitchFamily="34" charset="0"/>
              </a:rPr>
              <a:t>Wie kommt es zum anthropogenen Treibhauseffekt</a:t>
            </a:r>
            <a:endParaRPr lang="de-DE" sz="4000" dirty="0">
              <a:latin typeface="Bahnschrift SemiBold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50291" y="6780801"/>
            <a:ext cx="14642291" cy="823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28" y="6205471"/>
            <a:ext cx="1089072" cy="5701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730" flipH="1">
            <a:off x="11155526" y="5595863"/>
            <a:ext cx="573124" cy="5838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8" y="4149536"/>
            <a:ext cx="998868" cy="631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97" y="4216660"/>
            <a:ext cx="1304519" cy="82441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" y="4259327"/>
            <a:ext cx="1848991" cy="116850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13" y="4028767"/>
            <a:ext cx="1301126" cy="82227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67" y="4465487"/>
            <a:ext cx="950360" cy="60059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12" y="4311683"/>
            <a:ext cx="1485770" cy="9389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82" y="4404840"/>
            <a:ext cx="1684929" cy="106482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77" y="5134603"/>
            <a:ext cx="927991" cy="58646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82" y="4981939"/>
            <a:ext cx="1318629" cy="83333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84" y="4880553"/>
            <a:ext cx="1102799" cy="69693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10" y="3473603"/>
            <a:ext cx="1569511" cy="99188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80" y="3861231"/>
            <a:ext cx="1039340" cy="65683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65" y="4177158"/>
            <a:ext cx="998868" cy="63125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81" y="3751540"/>
            <a:ext cx="1604895" cy="10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4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4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4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4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824" y="280417"/>
            <a:ext cx="11097768" cy="1398080"/>
          </a:xfrm>
        </p:spPr>
        <p:txBody>
          <a:bodyPr/>
          <a:lstStyle/>
          <a:p>
            <a:pPr algn="ctr"/>
            <a:r>
              <a:rPr lang="de-DE" dirty="0" smtClean="0">
                <a:latin typeface="Bahnschrift SemiBold" panose="020B0502040204020203" pitchFamily="34" charset="0"/>
              </a:rPr>
              <a:t> </a:t>
            </a:r>
            <a:r>
              <a:rPr lang="de-DE" sz="5400" dirty="0" smtClean="0">
                <a:latin typeface="Bahnschrift SemiBold" panose="020B0502040204020203" pitchFamily="34" charset="0"/>
              </a:rPr>
              <a:t>Danke Für Ihre Aufmerksamkeit!</a:t>
            </a:r>
            <a:endParaRPr lang="de-DE" sz="5400" dirty="0">
              <a:latin typeface="Bahnschrift SemiBold" panose="020B0502040204020203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203" y="5390146"/>
            <a:ext cx="1402080" cy="14678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6" y="5446997"/>
            <a:ext cx="1677717" cy="141100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9738" y="4234196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Miko</a:t>
            </a:r>
            <a:r>
              <a:rPr lang="pl-PL" dirty="0" smtClean="0"/>
              <a:t>ł</a:t>
            </a:r>
            <a:r>
              <a:rPr lang="de-DE" dirty="0" err="1" smtClean="0"/>
              <a:t>aj.Sz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817310" y="4222004"/>
            <a:ext cx="175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Miko</a:t>
            </a:r>
            <a:r>
              <a:rPr lang="pl-PL" dirty="0" smtClean="0"/>
              <a:t>ł</a:t>
            </a:r>
            <a:r>
              <a:rPr lang="de-DE" dirty="0" err="1" smtClean="0"/>
              <a:t>aj</a:t>
            </a:r>
            <a:r>
              <a:rPr lang="de-DE" dirty="0" smtClean="0"/>
              <a:t>.</a:t>
            </a:r>
            <a:r>
              <a:rPr lang="pl-PL" dirty="0" smtClean="0"/>
              <a:t>Ł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315711" y="4234196"/>
            <a:ext cx="18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Max</a:t>
            </a:r>
            <a:r>
              <a:rPr lang="pl-PL" dirty="0" smtClean="0"/>
              <a:t>.K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052844" y="4234196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Joachim.W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0356747" y="4234196"/>
            <a:ext cx="1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Max.M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04" y="5471245"/>
            <a:ext cx="1374721" cy="137472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06" y="5390146"/>
            <a:ext cx="1455820" cy="145582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72" y="5304800"/>
            <a:ext cx="1541166" cy="15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04">
        <p14:pan/>
      </p:transition>
    </mc:Choice>
    <mc:Fallback xmlns="">
      <p:transition spd="slow" advTm="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Breitbild</PresentationFormat>
  <Paragraphs>30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Bahnschrift</vt:lpstr>
      <vt:lpstr>Bahnschrift SemiBold</vt:lpstr>
      <vt:lpstr>Bahnschrift SemiBold SemiConden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kommt es zum anthropogenen Treibhauseffekt</vt:lpstr>
      <vt:lpstr> Danke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Maximilian Morawietz</dc:creator>
  <cp:lastModifiedBy>Maximilian Morawietz</cp:lastModifiedBy>
  <cp:revision>131</cp:revision>
  <dcterms:created xsi:type="dcterms:W3CDTF">2018-11-26T10:03:45Z</dcterms:created>
  <dcterms:modified xsi:type="dcterms:W3CDTF">2019-03-12T09:39:36Z</dcterms:modified>
</cp:coreProperties>
</file>