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Inter"/>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Inter-regular.fntdata"/><Relationship Id="rId10" Type="http://schemas.openxmlformats.org/officeDocument/2006/relationships/slide" Target="slides/slide5.xml"/><Relationship Id="rId12" Type="http://schemas.openxmlformats.org/officeDocument/2006/relationships/font" Target="fonts/Int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f621aff5f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f621aff5f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f63f8e25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f63f8e25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f63f8e252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f63f8e252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f63f8e252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f63f8e252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320625" y="2240300"/>
            <a:ext cx="5871300" cy="1921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600"/>
              <a:buNone/>
              <a:defRPr b="1" sz="3600">
                <a:solidFill>
                  <a:srgbClr val="FFFFFF"/>
                </a:solidFill>
              </a:defRPr>
            </a:lvl1pPr>
            <a:lvl2pPr lvl="1" algn="l">
              <a:lnSpc>
                <a:spcPct val="100000"/>
              </a:lnSpc>
              <a:spcBef>
                <a:spcPts val="0"/>
              </a:spcBef>
              <a:spcAft>
                <a:spcPts val="0"/>
              </a:spcAft>
              <a:buClr>
                <a:srgbClr val="FFFFFF"/>
              </a:buClr>
              <a:buSzPts val="3600"/>
              <a:buNone/>
              <a:defRPr b="1" sz="3600">
                <a:solidFill>
                  <a:srgbClr val="FFFFFF"/>
                </a:solidFill>
              </a:defRPr>
            </a:lvl2pPr>
            <a:lvl3pPr lvl="2" algn="l">
              <a:lnSpc>
                <a:spcPct val="100000"/>
              </a:lnSpc>
              <a:spcBef>
                <a:spcPts val="0"/>
              </a:spcBef>
              <a:spcAft>
                <a:spcPts val="0"/>
              </a:spcAft>
              <a:buClr>
                <a:srgbClr val="FFFFFF"/>
              </a:buClr>
              <a:buSzPts val="3600"/>
              <a:buNone/>
              <a:defRPr b="1" sz="3600">
                <a:solidFill>
                  <a:srgbClr val="FFFFFF"/>
                </a:solidFill>
              </a:defRPr>
            </a:lvl3pPr>
            <a:lvl4pPr lvl="3" algn="l">
              <a:lnSpc>
                <a:spcPct val="100000"/>
              </a:lnSpc>
              <a:spcBef>
                <a:spcPts val="0"/>
              </a:spcBef>
              <a:spcAft>
                <a:spcPts val="0"/>
              </a:spcAft>
              <a:buClr>
                <a:srgbClr val="FFFFFF"/>
              </a:buClr>
              <a:buSzPts val="3600"/>
              <a:buNone/>
              <a:defRPr b="1" sz="3600">
                <a:solidFill>
                  <a:srgbClr val="FFFFFF"/>
                </a:solidFill>
              </a:defRPr>
            </a:lvl4pPr>
            <a:lvl5pPr lvl="4" algn="l">
              <a:lnSpc>
                <a:spcPct val="100000"/>
              </a:lnSpc>
              <a:spcBef>
                <a:spcPts val="0"/>
              </a:spcBef>
              <a:spcAft>
                <a:spcPts val="0"/>
              </a:spcAft>
              <a:buClr>
                <a:srgbClr val="FFFFFF"/>
              </a:buClr>
              <a:buSzPts val="3600"/>
              <a:buNone/>
              <a:defRPr b="1" sz="3600">
                <a:solidFill>
                  <a:srgbClr val="FFFFFF"/>
                </a:solidFill>
              </a:defRPr>
            </a:lvl5pPr>
            <a:lvl6pPr lvl="5" algn="l">
              <a:lnSpc>
                <a:spcPct val="100000"/>
              </a:lnSpc>
              <a:spcBef>
                <a:spcPts val="0"/>
              </a:spcBef>
              <a:spcAft>
                <a:spcPts val="0"/>
              </a:spcAft>
              <a:buClr>
                <a:srgbClr val="FFFFFF"/>
              </a:buClr>
              <a:buSzPts val="3600"/>
              <a:buNone/>
              <a:defRPr b="1" sz="3600">
                <a:solidFill>
                  <a:srgbClr val="FFFFFF"/>
                </a:solidFill>
              </a:defRPr>
            </a:lvl6pPr>
            <a:lvl7pPr lvl="6" algn="l">
              <a:lnSpc>
                <a:spcPct val="100000"/>
              </a:lnSpc>
              <a:spcBef>
                <a:spcPts val="0"/>
              </a:spcBef>
              <a:spcAft>
                <a:spcPts val="0"/>
              </a:spcAft>
              <a:buClr>
                <a:srgbClr val="FFFFFF"/>
              </a:buClr>
              <a:buSzPts val="3600"/>
              <a:buNone/>
              <a:defRPr b="1" sz="3600">
                <a:solidFill>
                  <a:srgbClr val="FFFFFF"/>
                </a:solidFill>
              </a:defRPr>
            </a:lvl7pPr>
            <a:lvl8pPr lvl="7" algn="l">
              <a:lnSpc>
                <a:spcPct val="100000"/>
              </a:lnSpc>
              <a:spcBef>
                <a:spcPts val="0"/>
              </a:spcBef>
              <a:spcAft>
                <a:spcPts val="0"/>
              </a:spcAft>
              <a:buClr>
                <a:srgbClr val="FFFFFF"/>
              </a:buClr>
              <a:buSzPts val="3600"/>
              <a:buNone/>
              <a:defRPr b="1" sz="3600">
                <a:solidFill>
                  <a:srgbClr val="FFFFFF"/>
                </a:solidFill>
              </a:defRPr>
            </a:lvl8pPr>
            <a:lvl9pPr lvl="8" algn="l">
              <a:lnSpc>
                <a:spcPct val="100000"/>
              </a:lnSpc>
              <a:spcBef>
                <a:spcPts val="0"/>
              </a:spcBef>
              <a:spcAft>
                <a:spcPts val="0"/>
              </a:spcAft>
              <a:buClr>
                <a:srgbClr val="FFFFFF"/>
              </a:buClr>
              <a:buSzPts val="3600"/>
              <a:buNone/>
              <a:defRPr b="1" sz="3600">
                <a:solidFill>
                  <a:srgbClr val="FFFFFF"/>
                </a:solidFill>
              </a:defRPr>
            </a:lvl9pPr>
          </a:lstStyle>
          <a:p/>
        </p:txBody>
      </p:sp>
      <p:sp>
        <p:nvSpPr>
          <p:cNvPr id="53" name="Google Shape;53;p13"/>
          <p:cNvSpPr txBox="1"/>
          <p:nvPr>
            <p:ph idx="1" type="subTitle"/>
          </p:nvPr>
        </p:nvSpPr>
        <p:spPr>
          <a:xfrm>
            <a:off x="320625" y="4314000"/>
            <a:ext cx="5871300" cy="362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58" name="Google Shape;58;p14"/>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3">
            <a:alphaModFix amt="65000"/>
          </a:blip>
          <a:srcRect b="14003" l="0" r="0" t="13996"/>
          <a:stretch/>
        </p:blipFill>
        <p:spPr>
          <a:xfrm>
            <a:off x="0" y="0"/>
            <a:ext cx="9144000" cy="5143500"/>
          </a:xfrm>
          <a:prstGeom prst="rect">
            <a:avLst/>
          </a:prstGeom>
          <a:noFill/>
          <a:ln>
            <a:noFill/>
          </a:ln>
        </p:spPr>
      </p:pic>
      <p:sp>
        <p:nvSpPr>
          <p:cNvPr id="65" name="Google Shape;65;p15"/>
          <p:cNvSpPr txBox="1"/>
          <p:nvPr>
            <p:ph type="ctrTitle"/>
          </p:nvPr>
        </p:nvSpPr>
        <p:spPr>
          <a:xfrm>
            <a:off x="320625" y="2240300"/>
            <a:ext cx="5871300" cy="192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latin typeface="Inter"/>
                <a:ea typeface="Inter"/>
                <a:cs typeface="Inter"/>
                <a:sym typeface="Inter"/>
              </a:rPr>
              <a:t>Martti</a:t>
            </a:r>
            <a:r>
              <a:rPr lang="en-GB">
                <a:latin typeface="Inter"/>
                <a:ea typeface="Inter"/>
                <a:cs typeface="Inter"/>
                <a:sym typeface="Inter"/>
              </a:rPr>
              <a:t> Ahtisaari</a:t>
            </a:r>
            <a:endParaRPr>
              <a:latin typeface="Inter"/>
              <a:ea typeface="Inter"/>
              <a:cs typeface="Inter"/>
              <a:sym typeface="Inter"/>
            </a:endParaRPr>
          </a:p>
        </p:txBody>
      </p:sp>
      <p:sp>
        <p:nvSpPr>
          <p:cNvPr id="66" name="Google Shape;66;p15"/>
          <p:cNvSpPr txBox="1"/>
          <p:nvPr>
            <p:ph idx="1" type="subTitle"/>
          </p:nvPr>
        </p:nvSpPr>
        <p:spPr>
          <a:xfrm>
            <a:off x="320625" y="4314000"/>
            <a:ext cx="58713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Inter"/>
                <a:ea typeface="Inter"/>
                <a:cs typeface="Inter"/>
                <a:sym typeface="Inter"/>
              </a:rPr>
              <a:t>Frieden vor allem </a:t>
            </a:r>
            <a:endParaRPr>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00875" y="-894250"/>
            <a:ext cx="9056626" cy="6037750"/>
          </a:xfrm>
          <a:prstGeom prst="rect">
            <a:avLst/>
          </a:prstGeom>
          <a:noFill/>
          <a:ln>
            <a:noFill/>
          </a:ln>
        </p:spPr>
      </p:pic>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Inter"/>
                <a:ea typeface="Inter"/>
                <a:cs typeface="Inter"/>
                <a:sym typeface="Inter"/>
              </a:rPr>
              <a:t>Anfang der diplomatischer Kareere</a:t>
            </a:r>
            <a:endParaRPr>
              <a:solidFill>
                <a:srgbClr val="FFFFFF"/>
              </a:solidFill>
              <a:latin typeface="Inter"/>
              <a:ea typeface="Inter"/>
              <a:cs typeface="Inter"/>
              <a:sym typeface="Inte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rgbClr val="FFFFFF"/>
                </a:solidFill>
                <a:latin typeface="Inter"/>
                <a:ea typeface="Inter"/>
                <a:cs typeface="Inter"/>
                <a:sym typeface="Inter"/>
              </a:rPr>
              <a:t>Martti</a:t>
            </a:r>
            <a:r>
              <a:rPr lang="en-GB" sz="1500">
                <a:solidFill>
                  <a:srgbClr val="FFFFFF"/>
                </a:solidFill>
                <a:latin typeface="Inter"/>
                <a:ea typeface="Inter"/>
                <a:cs typeface="Inter"/>
                <a:sym typeface="Inter"/>
              </a:rPr>
              <a:t> Ahtisaari war geboren in Viipuri, </a:t>
            </a:r>
            <a:r>
              <a:rPr lang="en-GB" sz="1500">
                <a:solidFill>
                  <a:srgbClr val="FFFFFF"/>
                </a:solidFill>
                <a:latin typeface="Inter"/>
                <a:ea typeface="Inter"/>
                <a:cs typeface="Inter"/>
                <a:sym typeface="Inter"/>
              </a:rPr>
              <a:t>Finnland</a:t>
            </a:r>
            <a:r>
              <a:rPr lang="en-GB" sz="1500">
                <a:solidFill>
                  <a:srgbClr val="FFFFFF"/>
                </a:solidFill>
                <a:latin typeface="Inter"/>
                <a:ea typeface="Inter"/>
                <a:cs typeface="Inter"/>
                <a:sym typeface="Inter"/>
              </a:rPr>
              <a:t> (jetzt Vyborg, Russland). </a:t>
            </a:r>
            <a:endParaRPr sz="1500">
              <a:solidFill>
                <a:srgbClr val="FFFFFF"/>
              </a:solidFill>
              <a:latin typeface="Inter"/>
              <a:ea typeface="Inter"/>
              <a:cs typeface="Inter"/>
              <a:sym typeface="Inter"/>
            </a:endParaRPr>
          </a:p>
          <a:p>
            <a:pPr indent="0" lvl="0" marL="0" rtl="0" algn="l">
              <a:spcBef>
                <a:spcPts val="1600"/>
              </a:spcBef>
              <a:spcAft>
                <a:spcPts val="0"/>
              </a:spcAft>
              <a:buNone/>
            </a:pPr>
            <a:r>
              <a:rPr lang="en-GB" sz="1500">
                <a:solidFill>
                  <a:srgbClr val="FFFFFF"/>
                </a:solidFill>
                <a:latin typeface="Inter"/>
                <a:ea typeface="Inter"/>
                <a:cs typeface="Inter"/>
                <a:sym typeface="Inter"/>
              </a:rPr>
              <a:t>In 1965 </a:t>
            </a:r>
            <a:r>
              <a:rPr lang="en-GB" sz="1500">
                <a:solidFill>
                  <a:srgbClr val="FFFFFF"/>
                </a:solidFill>
                <a:latin typeface="Inter"/>
                <a:ea typeface="Inter"/>
                <a:cs typeface="Inter"/>
                <a:sym typeface="Inter"/>
              </a:rPr>
              <a:t>Martti</a:t>
            </a:r>
            <a:r>
              <a:rPr lang="en-GB" sz="1500">
                <a:solidFill>
                  <a:srgbClr val="FFFFFF"/>
                </a:solidFill>
                <a:latin typeface="Inter"/>
                <a:ea typeface="Inter"/>
                <a:cs typeface="Inter"/>
                <a:sym typeface="Inter"/>
              </a:rPr>
              <a:t> Ahtisaari trat der Ministerium für Auswärtige Angelegenheiten von </a:t>
            </a:r>
            <a:r>
              <a:rPr lang="en-GB" sz="1500">
                <a:solidFill>
                  <a:srgbClr val="FFFFFF"/>
                </a:solidFill>
                <a:latin typeface="Inter"/>
                <a:ea typeface="Inter"/>
                <a:cs typeface="Inter"/>
                <a:sym typeface="Inter"/>
              </a:rPr>
              <a:t>Finnland</a:t>
            </a:r>
            <a:r>
              <a:rPr lang="en-GB" sz="1500">
                <a:solidFill>
                  <a:srgbClr val="FFFFFF"/>
                </a:solidFill>
                <a:latin typeface="Inter"/>
                <a:ea typeface="Inter"/>
                <a:cs typeface="Inter"/>
                <a:sym typeface="Inter"/>
              </a:rPr>
              <a:t>. 8 Jahren später in 1973 Martti Ahtisaari </a:t>
            </a:r>
            <a:r>
              <a:rPr lang="en-GB" sz="1500">
                <a:solidFill>
                  <a:srgbClr val="FFFFFF"/>
                </a:solidFill>
                <a:latin typeface="Inter"/>
                <a:ea typeface="Inter"/>
                <a:cs typeface="Inter"/>
                <a:sym typeface="Inter"/>
              </a:rPr>
              <a:t>begann</a:t>
            </a:r>
            <a:r>
              <a:rPr lang="en-GB" sz="1500">
                <a:solidFill>
                  <a:srgbClr val="FFFFFF"/>
                </a:solidFill>
                <a:latin typeface="Inter"/>
                <a:ea typeface="Inter"/>
                <a:cs typeface="Inter"/>
                <a:sym typeface="Inter"/>
              </a:rPr>
              <a:t> sein Arbeit als Botschafter von Finnland in Tansania. Von 1977 bis 1981 Martti war </a:t>
            </a:r>
            <a:r>
              <a:rPr lang="en-GB" sz="1500">
                <a:solidFill>
                  <a:srgbClr val="FFFFFF"/>
                </a:solidFill>
                <a:latin typeface="Inter"/>
                <a:ea typeface="Inter"/>
                <a:cs typeface="Inter"/>
                <a:sym typeface="Inter"/>
              </a:rPr>
              <a:t>Generalsekretär</a:t>
            </a:r>
            <a:r>
              <a:rPr lang="en-GB" sz="1500">
                <a:solidFill>
                  <a:srgbClr val="FFFFFF"/>
                </a:solidFill>
                <a:latin typeface="Inter"/>
                <a:ea typeface="Inter"/>
                <a:cs typeface="Inter"/>
                <a:sym typeface="Inter"/>
              </a:rPr>
              <a:t> von UN.  Er hat die Präsidentschaftswahl in Finnland in 1994 gewonnen und bekam ein Präsident. </a:t>
            </a:r>
            <a:endParaRPr sz="1500">
              <a:solidFill>
                <a:srgbClr val="FFFFFF"/>
              </a:solidFill>
              <a:latin typeface="Inter"/>
              <a:ea typeface="Inter"/>
              <a:cs typeface="Inter"/>
              <a:sym typeface="Inter"/>
            </a:endParaRPr>
          </a:p>
          <a:p>
            <a:pPr indent="0" lvl="0" marL="0" rtl="0" algn="l">
              <a:spcBef>
                <a:spcPts val="1600"/>
              </a:spcBef>
              <a:spcAft>
                <a:spcPts val="1600"/>
              </a:spcAft>
              <a:buNone/>
            </a:pPr>
            <a:r>
              <a:t/>
            </a:r>
            <a:endParaRPr sz="1500">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b="8526" l="0" r="0" t="8526"/>
          <a:stretch/>
        </p:blipFill>
        <p:spPr>
          <a:xfrm>
            <a:off x="0" y="0"/>
            <a:ext cx="9144005" cy="5143496"/>
          </a:xfrm>
          <a:prstGeom prst="rect">
            <a:avLst/>
          </a:prstGeom>
          <a:noFill/>
          <a:ln>
            <a:noFill/>
          </a:ln>
        </p:spPr>
      </p:pic>
      <p:sp>
        <p:nvSpPr>
          <p:cNvPr id="79" name="Google Shape;79;p17"/>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type="title"/>
          </p:nvPr>
        </p:nvSpPr>
        <p:spPr>
          <a:xfrm>
            <a:off x="232878" y="219975"/>
            <a:ext cx="23364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latin typeface="Inter"/>
                <a:ea typeface="Inter"/>
                <a:cs typeface="Inter"/>
                <a:sym typeface="Inter"/>
              </a:rPr>
              <a:t>Neues Millenium</a:t>
            </a:r>
            <a:endParaRPr>
              <a:latin typeface="Inter"/>
              <a:ea typeface="Inter"/>
              <a:cs typeface="Inter"/>
              <a:sym typeface="Inter"/>
            </a:endParaRPr>
          </a:p>
        </p:txBody>
      </p:sp>
      <p:sp>
        <p:nvSpPr>
          <p:cNvPr id="81" name="Google Shape;81;p17"/>
          <p:cNvSpPr txBox="1"/>
          <p:nvPr>
            <p:ph idx="1" type="body"/>
          </p:nvPr>
        </p:nvSpPr>
        <p:spPr>
          <a:xfrm>
            <a:off x="232875" y="1290250"/>
            <a:ext cx="2336400" cy="352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300">
                <a:latin typeface="Inter"/>
                <a:ea typeface="Inter"/>
                <a:cs typeface="Inter"/>
                <a:sym typeface="Inter"/>
              </a:rPr>
              <a:t>Während Präsidentschaft von Martti Ahtisaari er hat mit Boris </a:t>
            </a:r>
            <a:r>
              <a:rPr lang="en-GB" sz="1300">
                <a:latin typeface="Inter"/>
                <a:ea typeface="Inter"/>
                <a:cs typeface="Inter"/>
                <a:sym typeface="Inter"/>
              </a:rPr>
              <a:t>Jelzin</a:t>
            </a:r>
            <a:r>
              <a:rPr lang="en-GB" sz="1300">
                <a:latin typeface="Inter"/>
                <a:ea typeface="Inter"/>
                <a:cs typeface="Inter"/>
                <a:sym typeface="Inter"/>
              </a:rPr>
              <a:t> und Bill </a:t>
            </a:r>
            <a:r>
              <a:rPr lang="en-GB" sz="1300">
                <a:latin typeface="Inter"/>
                <a:ea typeface="Inter"/>
                <a:cs typeface="Inter"/>
                <a:sym typeface="Inter"/>
              </a:rPr>
              <a:t>Clinton</a:t>
            </a:r>
            <a:r>
              <a:rPr lang="en-GB" sz="1300">
                <a:latin typeface="Inter"/>
                <a:ea typeface="Inter"/>
                <a:cs typeface="Inter"/>
                <a:sym typeface="Inter"/>
              </a:rPr>
              <a:t> in Helsinki getroffen. Auch in 1999 er sprach für die Ende des </a:t>
            </a:r>
            <a:r>
              <a:rPr lang="en-GB" sz="1300">
                <a:latin typeface="Inter"/>
                <a:ea typeface="Inter"/>
                <a:cs typeface="Inter"/>
                <a:sym typeface="Inter"/>
              </a:rPr>
              <a:t>Jugoslawisches</a:t>
            </a:r>
            <a:r>
              <a:rPr lang="en-GB" sz="1300">
                <a:latin typeface="Inter"/>
                <a:ea typeface="Inter"/>
                <a:cs typeface="Inter"/>
                <a:sym typeface="Inter"/>
              </a:rPr>
              <a:t> Krieg in Kosovo. In 2000 er besuchte die Nord Irland während die Feuerpause. In 2007 er verhandelte die Kosovo Situation und war sehr wichtig für Kosovo Unabhängigkeit .</a:t>
            </a:r>
            <a:endParaRPr sz="1300">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199250" y="-89300"/>
            <a:ext cx="29541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latin typeface="Inter"/>
                <a:ea typeface="Inter"/>
                <a:cs typeface="Inter"/>
                <a:sym typeface="Inter"/>
              </a:rPr>
              <a:t>Friedensnobelpreis</a:t>
            </a:r>
            <a:endParaRPr>
              <a:latin typeface="Inter"/>
              <a:ea typeface="Inter"/>
              <a:cs typeface="Inter"/>
              <a:sym typeface="Inter"/>
            </a:endParaRPr>
          </a:p>
        </p:txBody>
      </p:sp>
      <p:sp>
        <p:nvSpPr>
          <p:cNvPr id="87" name="Google Shape;87;p18"/>
          <p:cNvSpPr txBox="1"/>
          <p:nvPr>
            <p:ph idx="1" type="body"/>
          </p:nvPr>
        </p:nvSpPr>
        <p:spPr>
          <a:xfrm>
            <a:off x="132025" y="1707100"/>
            <a:ext cx="7075500" cy="352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Inter"/>
                <a:ea typeface="Inter"/>
                <a:cs typeface="Inter"/>
                <a:sym typeface="Inter"/>
              </a:rPr>
              <a:t>Für alle seine Erfolge , Martti Ahtisaari bekam sein </a:t>
            </a:r>
            <a:r>
              <a:rPr lang="en-GB">
                <a:latin typeface="Inter"/>
                <a:ea typeface="Inter"/>
                <a:cs typeface="Inter"/>
                <a:sym typeface="Inter"/>
              </a:rPr>
              <a:t>Friedensnobelpreis</a:t>
            </a:r>
            <a:r>
              <a:rPr lang="en-GB">
                <a:latin typeface="Inter"/>
                <a:ea typeface="Inter"/>
                <a:cs typeface="Inter"/>
                <a:sym typeface="Inter"/>
              </a:rPr>
              <a:t> am 20. Dezember 200.Ahtisaari arbeitete zweimal an einer Lösung im Kosovo, zuerst 1999 und erneut zwischen 2005 und 2007. Er arbeitete dieses Jahr auch mit anderen zusammen, um eine friedliche Lösung für die Probleme im Irak zu finden, sagte der Ausschuss. Ahtisaari hat zur </a:t>
            </a:r>
            <a:r>
              <a:rPr lang="en-GB">
                <a:latin typeface="Inter"/>
                <a:ea typeface="Inter"/>
                <a:cs typeface="Inter"/>
                <a:sym typeface="Inter"/>
              </a:rPr>
              <a:t>Konfliktlösungen</a:t>
            </a:r>
            <a:r>
              <a:rPr lang="en-GB">
                <a:latin typeface="Inter"/>
                <a:ea typeface="Inter"/>
                <a:cs typeface="Inter"/>
                <a:sym typeface="Inter"/>
              </a:rPr>
              <a:t> in Nordirland , Zentralasien , Afrika und </a:t>
            </a:r>
            <a:r>
              <a:rPr lang="en-GB">
                <a:latin typeface="Inter"/>
                <a:ea typeface="Inter"/>
                <a:cs typeface="Inter"/>
                <a:sym typeface="Inter"/>
              </a:rPr>
              <a:t>Irak</a:t>
            </a:r>
            <a:r>
              <a:rPr lang="en-GB">
                <a:latin typeface="Inter"/>
                <a:ea typeface="Inter"/>
                <a:cs typeface="Inter"/>
                <a:sym typeface="Inter"/>
              </a:rPr>
              <a:t> beigetragen.</a:t>
            </a:r>
            <a:endParaRPr>
              <a:latin typeface="Inter"/>
              <a:ea typeface="Inter"/>
              <a:cs typeface="Inter"/>
              <a:sym typeface="Inter"/>
            </a:endParaRPr>
          </a:p>
        </p:txBody>
      </p:sp>
      <p:pic>
        <p:nvPicPr>
          <p:cNvPr id="88" name="Google Shape;88;p18"/>
          <p:cNvPicPr preferRelativeResize="0"/>
          <p:nvPr/>
        </p:nvPicPr>
        <p:blipFill>
          <a:blip r:embed="rId3">
            <a:alphaModFix/>
          </a:blip>
          <a:stretch>
            <a:fillRect/>
          </a:stretch>
        </p:blipFill>
        <p:spPr>
          <a:xfrm>
            <a:off x="7022150" y="0"/>
            <a:ext cx="2068224" cy="2056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b="-2658" l="-14736" r="10958" t="0"/>
          <a:stretch/>
        </p:blipFill>
        <p:spPr>
          <a:xfrm>
            <a:off x="-1513625" y="0"/>
            <a:ext cx="10657626" cy="5250850"/>
          </a:xfrm>
          <a:prstGeom prst="rect">
            <a:avLst/>
          </a:prstGeom>
          <a:noFill/>
          <a:ln>
            <a:noFill/>
          </a:ln>
        </p:spPr>
      </p:pic>
      <p:sp>
        <p:nvSpPr>
          <p:cNvPr id="94" name="Google Shape;94;p19"/>
          <p:cNvSpPr txBox="1"/>
          <p:nvPr>
            <p:ph type="title"/>
          </p:nvPr>
        </p:nvSpPr>
        <p:spPr>
          <a:xfrm>
            <a:off x="232874" y="219975"/>
            <a:ext cx="2851800" cy="9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Inter"/>
                <a:ea typeface="Inter"/>
                <a:cs typeface="Inter"/>
                <a:sym typeface="Inter"/>
              </a:rPr>
              <a:t>Zusammenfassung</a:t>
            </a:r>
            <a:endParaRPr>
              <a:solidFill>
                <a:srgbClr val="FFFFFF"/>
              </a:solidFill>
              <a:latin typeface="Inter"/>
              <a:ea typeface="Inter"/>
              <a:cs typeface="Inter"/>
              <a:sym typeface="Inter"/>
            </a:endParaRPr>
          </a:p>
        </p:txBody>
      </p:sp>
      <p:sp>
        <p:nvSpPr>
          <p:cNvPr id="95" name="Google Shape;95;p19"/>
          <p:cNvSpPr txBox="1"/>
          <p:nvPr>
            <p:ph idx="1" type="body"/>
          </p:nvPr>
        </p:nvSpPr>
        <p:spPr>
          <a:xfrm>
            <a:off x="232875" y="1340450"/>
            <a:ext cx="7069800" cy="35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Inter"/>
                <a:ea typeface="Inter"/>
                <a:cs typeface="Inter"/>
                <a:sym typeface="Inter"/>
              </a:rPr>
              <a:t>Martti verhindert viele Konflikten an Erde, wahrscheinlich wenn er nicht lebte, konnte ich es nicht schreiben. Er war die Anfang von Dialog zwischen West und Ost , ja es gibt viele Probleme und Länder sind nicht demokratisch, aber er hat seine Arbeit gemacht und wir </a:t>
            </a:r>
            <a:r>
              <a:rPr lang="en-GB">
                <a:solidFill>
                  <a:srgbClr val="FFFFFF"/>
                </a:solidFill>
                <a:latin typeface="Inter"/>
                <a:ea typeface="Inter"/>
                <a:cs typeface="Inter"/>
                <a:sym typeface="Inter"/>
              </a:rPr>
              <a:t>danken</a:t>
            </a:r>
            <a:r>
              <a:rPr lang="en-GB">
                <a:solidFill>
                  <a:srgbClr val="FFFFFF"/>
                </a:solidFill>
                <a:latin typeface="Inter"/>
                <a:ea typeface="Inter"/>
                <a:cs typeface="Inter"/>
                <a:sym typeface="Inter"/>
              </a:rPr>
              <a:t> ihm für alles er gemacht hat. Jetzt es gibt sehr viele Konflikten aber Martii sagt uns dass wir können die Lösung finden und dass manchmal Frieden ist die </a:t>
            </a:r>
            <a:r>
              <a:rPr lang="en-GB">
                <a:solidFill>
                  <a:srgbClr val="FFFFFF"/>
                </a:solidFill>
                <a:highlight>
                  <a:srgbClr val="000000"/>
                </a:highlight>
                <a:latin typeface="Inter"/>
                <a:ea typeface="Inter"/>
                <a:cs typeface="Inter"/>
                <a:sym typeface="Inter"/>
              </a:rPr>
              <a:t>einzige</a:t>
            </a:r>
            <a:r>
              <a:rPr lang="en-GB">
                <a:solidFill>
                  <a:srgbClr val="FFFFFF"/>
                </a:solidFill>
                <a:highlight>
                  <a:srgbClr val="000000"/>
                </a:highlight>
                <a:latin typeface="Inter"/>
                <a:ea typeface="Inter"/>
                <a:cs typeface="Inter"/>
                <a:sym typeface="Inter"/>
              </a:rPr>
              <a:t> </a:t>
            </a:r>
            <a:r>
              <a:rPr lang="en-GB">
                <a:highlight>
                  <a:srgbClr val="F3F3F3"/>
                </a:highlight>
                <a:latin typeface="Inter"/>
                <a:ea typeface="Inter"/>
                <a:cs typeface="Inter"/>
                <a:sym typeface="Inter"/>
              </a:rPr>
              <a:t>Option</a:t>
            </a:r>
            <a:r>
              <a:rPr lang="en-GB">
                <a:solidFill>
                  <a:srgbClr val="FFFFFF"/>
                </a:solidFill>
                <a:latin typeface="Inter"/>
                <a:ea typeface="Inter"/>
                <a:cs typeface="Inter"/>
                <a:sym typeface="Inter"/>
              </a:rPr>
              <a:t>. Wir müssen es nie vergessen.</a:t>
            </a:r>
            <a:endParaRPr>
              <a:solidFill>
                <a:srgbClr val="FFFFFF"/>
              </a:solidFill>
              <a:latin typeface="Inter"/>
              <a:ea typeface="Inter"/>
              <a:cs typeface="Inter"/>
              <a:sym typeface="Inter"/>
            </a:endParaRPr>
          </a:p>
          <a:p>
            <a:pPr indent="0" lvl="0" marL="0" rtl="0" algn="l">
              <a:spcBef>
                <a:spcPts val="1600"/>
              </a:spcBef>
              <a:spcAft>
                <a:spcPts val="0"/>
              </a:spcAft>
              <a:buNone/>
            </a:pPr>
            <a:r>
              <a:rPr lang="en-GB">
                <a:solidFill>
                  <a:srgbClr val="FFFFFF"/>
                </a:solidFill>
                <a:latin typeface="Inter"/>
                <a:ea typeface="Inter"/>
                <a:cs typeface="Inter"/>
                <a:sym typeface="Inter"/>
              </a:rPr>
              <a:t>Danke Martti.</a:t>
            </a:r>
            <a:endParaRPr>
              <a:solidFill>
                <a:srgbClr val="FFFFFF"/>
              </a:solidFill>
              <a:latin typeface="Inter"/>
              <a:ea typeface="Inter"/>
              <a:cs typeface="Inter"/>
              <a:sym typeface="Inter"/>
            </a:endParaRPr>
          </a:p>
          <a:p>
            <a:pPr indent="0" lvl="0" marL="0" rtl="0" algn="l">
              <a:spcBef>
                <a:spcPts val="1600"/>
              </a:spcBef>
              <a:spcAft>
                <a:spcPts val="0"/>
              </a:spcAft>
              <a:buNone/>
            </a:pPr>
            <a:r>
              <a:rPr lang="en-GB">
                <a:latin typeface="Inter"/>
                <a:ea typeface="Inter"/>
                <a:cs typeface="Inter"/>
                <a:sym typeface="Inter"/>
              </a:rPr>
              <a:t>PS: Martti lebt und hat noch nicht gestorben. </a:t>
            </a:r>
            <a:endParaRPr>
              <a:latin typeface="Inter"/>
              <a:ea typeface="Inter"/>
              <a:cs typeface="Inter"/>
              <a:sym typeface="Inter"/>
            </a:endParaRPr>
          </a:p>
          <a:p>
            <a:pPr indent="0" lvl="0" marL="0" rtl="0" algn="l">
              <a:spcBef>
                <a:spcPts val="1600"/>
              </a:spcBef>
              <a:spcAft>
                <a:spcPts val="1600"/>
              </a:spcAft>
              <a:buNone/>
            </a:pPr>
            <a:r>
              <a:t/>
            </a:r>
            <a:endParaRPr>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