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Amatic SC"/>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maticSC-bold.fntdata"/><Relationship Id="rId12"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txBox="1"/>
          <p:nvPr>
            <p:ph type="ctrTitle"/>
          </p:nvPr>
        </p:nvSpPr>
        <p:spPr>
          <a:xfrm>
            <a:off x="1113810" y="3130041"/>
            <a:ext cx="4036334" cy="238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Amatic SC"/>
              <a:buNone/>
            </a:pPr>
            <a:r>
              <a:rPr b="0" i="0" lang="pl-PL" sz="5400" u="none" strike="noStrike">
                <a:latin typeface="Amatic SC"/>
                <a:ea typeface="Amatic SC"/>
                <a:cs typeface="Amatic SC"/>
                <a:sym typeface="Amatic SC"/>
              </a:rPr>
              <a:t>Liu </a:t>
            </a:r>
            <a:r>
              <a:rPr lang="pl-PL" sz="5400">
                <a:latin typeface="Amatic SC"/>
                <a:ea typeface="Amatic SC"/>
                <a:cs typeface="Amatic SC"/>
                <a:sym typeface="Amatic SC"/>
              </a:rPr>
              <a:t>X</a:t>
            </a:r>
            <a:r>
              <a:rPr b="0" i="0" lang="pl-PL" sz="5400" u="none" strike="noStrike">
                <a:latin typeface="Amatic SC"/>
                <a:ea typeface="Amatic SC"/>
                <a:cs typeface="Amatic SC"/>
                <a:sym typeface="Amatic SC"/>
              </a:rPr>
              <a:t>iaobo</a:t>
            </a:r>
            <a:endParaRPr sz="5400"/>
          </a:p>
        </p:txBody>
      </p:sp>
      <p:sp>
        <p:nvSpPr>
          <p:cNvPr id="86" name="Google Shape;86;p13"/>
          <p:cNvSpPr txBox="1"/>
          <p:nvPr>
            <p:ph idx="1" type="subTitle"/>
          </p:nvPr>
        </p:nvSpPr>
        <p:spPr>
          <a:xfrm>
            <a:off x="1113809" y="1122362"/>
            <a:ext cx="4036333" cy="17098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sz="2000"/>
          </a:p>
        </p:txBody>
      </p:sp>
      <p:grpSp>
        <p:nvGrpSpPr>
          <p:cNvPr id="87" name="Google Shape;87;p13"/>
          <p:cNvGrpSpPr/>
          <p:nvPr/>
        </p:nvGrpSpPr>
        <p:grpSpPr>
          <a:xfrm>
            <a:off x="0" y="3154317"/>
            <a:ext cx="731521" cy="673460"/>
            <a:chOff x="3940602" y="308034"/>
            <a:chExt cx="2116791" cy="3428999"/>
          </a:xfrm>
        </p:grpSpPr>
        <p:sp>
          <p:nvSpPr>
            <p:cNvPr id="88" name="Google Shape;88;p13"/>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1" name="Google Shape;91;p13"/>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p:nvPr/>
        </p:nvSpPr>
        <p:spPr>
          <a:xfrm>
            <a:off x="5685810" y="391886"/>
            <a:ext cx="6009366" cy="6017078"/>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raz zawierający osoba, kobieta, wewnątrz, patrzenie&#10;&#10;Opis wygenerowany automatycznie" id="93" name="Google Shape;93;p13"/>
          <p:cNvPicPr preferRelativeResize="0"/>
          <p:nvPr/>
        </p:nvPicPr>
        <p:blipFill rotWithShape="1">
          <a:blip r:embed="rId3">
            <a:alphaModFix/>
          </a:blip>
          <a:srcRect b="21945" l="0" r="-1" t="8447"/>
          <a:stretch/>
        </p:blipFill>
        <p:spPr>
          <a:xfrm>
            <a:off x="5922492" y="666728"/>
            <a:ext cx="5536001" cy="54657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p:nvPr/>
        </p:nvSpPr>
        <p:spPr>
          <a:xfrm>
            <a:off x="0" y="0"/>
            <a:ext cx="12192000" cy="2146816"/>
          </a:xfrm>
          <a:prstGeom prst="rect">
            <a:avLst/>
          </a:prstGeom>
          <a:solidFill>
            <a:srgbClr val="D8D8D8">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4"/>
          <p:cNvSpPr txBox="1"/>
          <p:nvPr>
            <p:ph type="title"/>
          </p:nvPr>
        </p:nvSpPr>
        <p:spPr>
          <a:xfrm>
            <a:off x="581646" y="349664"/>
            <a:ext cx="5845571" cy="163837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matic SC"/>
              <a:buNone/>
            </a:pPr>
            <a:r>
              <a:rPr b="1" lang="pl-PL" sz="4800">
                <a:latin typeface="Amatic SC"/>
                <a:ea typeface="Amatic SC"/>
                <a:cs typeface="Amatic SC"/>
                <a:sym typeface="Amatic SC"/>
              </a:rPr>
              <a:t>W</a:t>
            </a:r>
            <a:r>
              <a:rPr b="1" i="0" lang="pl-PL" sz="4800" u="none" strike="noStrike">
                <a:latin typeface="Amatic SC"/>
                <a:ea typeface="Amatic SC"/>
                <a:cs typeface="Amatic SC"/>
                <a:sym typeface="Amatic SC"/>
              </a:rPr>
              <a:t>er war er?</a:t>
            </a:r>
            <a:endParaRPr sz="4800"/>
          </a:p>
        </p:txBody>
      </p:sp>
      <p:sp>
        <p:nvSpPr>
          <p:cNvPr id="101" name="Google Shape;101;p14"/>
          <p:cNvSpPr txBox="1"/>
          <p:nvPr>
            <p:ph idx="1" type="body"/>
          </p:nvPr>
        </p:nvSpPr>
        <p:spPr>
          <a:xfrm>
            <a:off x="587988" y="2620641"/>
            <a:ext cx="5837750" cy="302370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900"/>
              <a:buChar char="•"/>
            </a:pPr>
            <a:r>
              <a:rPr b="0" i="0" lang="pl-PL" sz="1900" u="none" strike="noStrike">
                <a:latin typeface="Arial"/>
                <a:ea typeface="Arial"/>
                <a:cs typeface="Arial"/>
                <a:sym typeface="Arial"/>
              </a:rPr>
              <a:t>Der Menschenrechtsverteidiger, politische Gefangene und Nobelpreisträger Liu Xiaobo starb im Alter von 61 Jahren in einem städtischen Krankenhaus in Shenyang im Nordosten Chinas. Der berühmteste Oppositionelle des Reiches der Mitte verbrachte die letzten Monate seines Lebens im Kampf gegen die Krankheit - bei ihm wurde Leberkrebs diagnostiziert. Menschenrechtsverteidiger aus der ganzen Welt forderten seine Freilassung. Es funktioniert nicht.</a:t>
            </a:r>
            <a:endParaRPr sz="1900"/>
          </a:p>
        </p:txBody>
      </p:sp>
      <p:sp>
        <p:nvSpPr>
          <p:cNvPr id="102" name="Google Shape;102;p14"/>
          <p:cNvSpPr/>
          <p:nvPr/>
        </p:nvSpPr>
        <p:spPr>
          <a:xfrm>
            <a:off x="7215447" y="399675"/>
            <a:ext cx="4647368" cy="277977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3" name="Google Shape;103;p14"/>
          <p:cNvPicPr preferRelativeResize="0"/>
          <p:nvPr/>
        </p:nvPicPr>
        <p:blipFill rotWithShape="1">
          <a:blip r:embed="rId3">
            <a:alphaModFix/>
          </a:blip>
          <a:srcRect b="1" l="0" r="1" t="9590"/>
          <a:stretch/>
        </p:blipFill>
        <p:spPr>
          <a:xfrm>
            <a:off x="7421373" y="596271"/>
            <a:ext cx="4235516" cy="2386584"/>
          </a:xfrm>
          <a:prstGeom prst="rect">
            <a:avLst/>
          </a:prstGeom>
          <a:noFill/>
          <a:ln>
            <a:noFill/>
          </a:ln>
        </p:spPr>
      </p:pic>
      <p:sp>
        <p:nvSpPr>
          <p:cNvPr id="104" name="Google Shape;104;p14"/>
          <p:cNvSpPr/>
          <p:nvPr/>
        </p:nvSpPr>
        <p:spPr>
          <a:xfrm flipH="1" rot="-5400000">
            <a:off x="5669568" y="277912"/>
            <a:ext cx="524256" cy="1186339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4"/>
          <p:cNvSpPr/>
          <p:nvPr/>
        </p:nvSpPr>
        <p:spPr>
          <a:xfrm>
            <a:off x="7215447" y="3429000"/>
            <a:ext cx="4647368" cy="277977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6" name="Google Shape;106;p14"/>
          <p:cNvPicPr preferRelativeResize="0"/>
          <p:nvPr/>
        </p:nvPicPr>
        <p:blipFill rotWithShape="1">
          <a:blip r:embed="rId4">
            <a:alphaModFix/>
          </a:blip>
          <a:srcRect b="6380" l="0" r="-1" t="12262"/>
          <a:stretch/>
        </p:blipFill>
        <p:spPr>
          <a:xfrm>
            <a:off x="7421374" y="3625596"/>
            <a:ext cx="4235516" cy="2386584"/>
          </a:xfrm>
          <a:prstGeom prst="rect">
            <a:avLst/>
          </a:prstGeom>
          <a:noFill/>
          <a:ln>
            <a:noFill/>
          </a:ln>
        </p:spPr>
      </p:pic>
      <p:sp>
        <p:nvSpPr>
          <p:cNvPr id="107" name="Google Shape;107;p14"/>
          <p:cNvSpPr/>
          <p:nvPr/>
        </p:nvSpPr>
        <p:spPr>
          <a:xfrm rot="5400000">
            <a:off x="11774185" y="6131892"/>
            <a:ext cx="524256"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5"/>
          <p:cNvSpPr/>
          <p:nvPr/>
        </p:nvSpPr>
        <p:spPr>
          <a:xfrm>
            <a:off x="0" y="0"/>
            <a:ext cx="12192000" cy="2146816"/>
          </a:xfrm>
          <a:prstGeom prst="rect">
            <a:avLst/>
          </a:prstGeom>
          <a:solidFill>
            <a:srgbClr val="D8D8D8">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5"/>
          <p:cNvSpPr txBox="1"/>
          <p:nvPr>
            <p:ph type="title"/>
          </p:nvPr>
        </p:nvSpPr>
        <p:spPr>
          <a:xfrm>
            <a:off x="581646" y="349664"/>
            <a:ext cx="5845571" cy="163837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matic SC"/>
              <a:buNone/>
            </a:pPr>
            <a:r>
              <a:rPr b="0" i="0" lang="pl-PL" sz="4800" u="none" strike="noStrike">
                <a:latin typeface="Amatic SC"/>
                <a:ea typeface="Amatic SC"/>
                <a:cs typeface="Amatic SC"/>
                <a:sym typeface="Amatic SC"/>
              </a:rPr>
              <a:t>was war mit ihm?</a:t>
            </a:r>
            <a:endParaRPr sz="4800"/>
          </a:p>
        </p:txBody>
      </p:sp>
      <p:sp>
        <p:nvSpPr>
          <p:cNvPr id="115" name="Google Shape;115;p15"/>
          <p:cNvSpPr txBox="1"/>
          <p:nvPr>
            <p:ph idx="1" type="body"/>
          </p:nvPr>
        </p:nvSpPr>
        <p:spPr>
          <a:xfrm>
            <a:off x="587988" y="2620641"/>
            <a:ext cx="5837750" cy="302370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700"/>
              <a:buChar char="•"/>
            </a:pPr>
            <a:r>
              <a:rPr b="0" i="0" lang="pl-PL" sz="1700" u="none" strike="noStrike">
                <a:latin typeface="Arial"/>
                <a:ea typeface="Arial"/>
                <a:cs typeface="Arial"/>
                <a:sym typeface="Arial"/>
              </a:rPr>
              <a:t>Liu Xiaobo verbüßt seit 2009 eine Gefängnisstrafe von 11 Jahren wegen oppositioneller Aktivitäten. Im Juni im 2007 verschlechterte sich sein Gesundheitszustand dramatisch. Bei dem Nobelpreisträger wurde fortgeschrittener Leberkrebs diagnostiziert. Als sich die Nachricht vom Kampf des berühmten Nobelpreisträgers gegen den Krebs in der ganzen Welt verbreitete, baten die Menschenrechtsorganisationen der Welt sowie Vertreter westlicher Regierungen die chinesischen Behörden um Erlaubnis, ins Ausland zu gehen und die Behandlung fortzusetzen. </a:t>
            </a:r>
            <a:endParaRPr sz="1700">
              <a:latin typeface="Arial"/>
              <a:ea typeface="Arial"/>
              <a:cs typeface="Arial"/>
              <a:sym typeface="Arial"/>
            </a:endParaRPr>
          </a:p>
        </p:txBody>
      </p:sp>
      <p:sp>
        <p:nvSpPr>
          <p:cNvPr id="116" name="Google Shape;116;p15"/>
          <p:cNvSpPr/>
          <p:nvPr/>
        </p:nvSpPr>
        <p:spPr>
          <a:xfrm>
            <a:off x="7215447" y="399675"/>
            <a:ext cx="4647368" cy="277977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hiny: Pokojowy Nobel dla Liu Xiaobo to profanacja - fakty.interia.pl" id="117" name="Google Shape;117;p15"/>
          <p:cNvPicPr preferRelativeResize="0"/>
          <p:nvPr/>
        </p:nvPicPr>
        <p:blipFill rotWithShape="1">
          <a:blip r:embed="rId3">
            <a:alphaModFix/>
          </a:blip>
          <a:srcRect b="6024" l="0" r="1" t="9302"/>
          <a:stretch/>
        </p:blipFill>
        <p:spPr>
          <a:xfrm>
            <a:off x="7421373" y="596271"/>
            <a:ext cx="4235516" cy="2386584"/>
          </a:xfrm>
          <a:prstGeom prst="rect">
            <a:avLst/>
          </a:prstGeom>
          <a:noFill/>
          <a:ln>
            <a:noFill/>
          </a:ln>
        </p:spPr>
      </p:pic>
      <p:sp>
        <p:nvSpPr>
          <p:cNvPr id="118" name="Google Shape;118;p15"/>
          <p:cNvSpPr/>
          <p:nvPr/>
        </p:nvSpPr>
        <p:spPr>
          <a:xfrm flipH="1" rot="-5400000">
            <a:off x="5669568" y="277912"/>
            <a:ext cx="524256" cy="1186339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15"/>
          <p:cNvSpPr/>
          <p:nvPr/>
        </p:nvSpPr>
        <p:spPr>
          <a:xfrm>
            <a:off x="7215447" y="3429000"/>
            <a:ext cx="4647368" cy="277977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oblisty zabrakło. Przyjechały za to gwiazdy Hollywood - Świat - Wiadomości  z kraju i ze świata - Dziennik.pl - Wydarzenia i Fakty - Dziennik.pl" id="120" name="Google Shape;120;p15"/>
          <p:cNvPicPr preferRelativeResize="0"/>
          <p:nvPr/>
        </p:nvPicPr>
        <p:blipFill rotWithShape="1">
          <a:blip r:embed="rId4">
            <a:alphaModFix/>
          </a:blip>
          <a:srcRect b="1" l="282" r="1" t="0"/>
          <a:stretch/>
        </p:blipFill>
        <p:spPr>
          <a:xfrm>
            <a:off x="7421374" y="3625596"/>
            <a:ext cx="4235516" cy="2386584"/>
          </a:xfrm>
          <a:prstGeom prst="rect">
            <a:avLst/>
          </a:prstGeom>
          <a:noFill/>
          <a:ln>
            <a:noFill/>
          </a:ln>
        </p:spPr>
      </p:pic>
      <p:sp>
        <p:nvSpPr>
          <p:cNvPr id="121" name="Google Shape;121;p15"/>
          <p:cNvSpPr/>
          <p:nvPr/>
        </p:nvSpPr>
        <p:spPr>
          <a:xfrm rot="5400000">
            <a:off x="11774185" y="6131892"/>
            <a:ext cx="524256"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1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16"/>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alibri"/>
              <a:buNone/>
            </a:pPr>
            <a:r>
              <a:rPr b="0" i="0" lang="pl-PL" sz="4800" u="none" strike="noStrike">
                <a:latin typeface="Calibri"/>
                <a:ea typeface="Calibri"/>
                <a:cs typeface="Calibri"/>
                <a:sym typeface="Calibri"/>
              </a:rPr>
              <a:t>Was ist mit seinem Gesundhiet?</a:t>
            </a:r>
            <a:endParaRPr sz="4800"/>
          </a:p>
        </p:txBody>
      </p:sp>
      <p:sp>
        <p:nvSpPr>
          <p:cNvPr id="128" name="Google Shape;128;p16"/>
          <p:cNvSpPr/>
          <p:nvPr/>
        </p:nvSpPr>
        <p:spPr>
          <a:xfrm rot="10800000">
            <a:off x="-2" y="1998845"/>
            <a:ext cx="11454595"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6"/>
          <p:cNvSpPr/>
          <p:nvPr/>
        </p:nvSpPr>
        <p:spPr>
          <a:xfrm>
            <a:off x="0" y="2203079"/>
            <a:ext cx="11383362" cy="4267991"/>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6"/>
          <p:cNvSpPr txBox="1"/>
          <p:nvPr>
            <p:ph idx="1" type="body"/>
          </p:nvPr>
        </p:nvSpPr>
        <p:spPr>
          <a:xfrm>
            <a:off x="793661" y="2599509"/>
            <a:ext cx="4530898" cy="363945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700"/>
              <a:buChar char="•"/>
            </a:pPr>
            <a:r>
              <a:rPr lang="pl-PL" sz="1700">
                <a:latin typeface="Arial"/>
                <a:ea typeface="Arial"/>
                <a:cs typeface="Arial"/>
                <a:sym typeface="Arial"/>
              </a:rPr>
              <a:t>Verschlechterte sich der Zustand des chinesischen Oppositionellen erheblich - er hatte Atembeschwerden. Xiaobo wurde auf die Intensivstation verlegt, wo er nach einem septischen Schock und einer Dialyse behandelt wurde. Freunde und Verwandte stellten jedoch den Wahrheitsgehalt der offiziellen Mitteilungen über den Gesundheitszustand von Liu in Frage, da die chinesische Regierung Druck vermeiden will, den Patienten ins Ausland zu bringen.</a:t>
            </a:r>
            <a:endParaRPr sz="1700">
              <a:latin typeface="Arial"/>
              <a:ea typeface="Arial"/>
              <a:cs typeface="Arial"/>
              <a:sym typeface="Arial"/>
            </a:endParaRPr>
          </a:p>
        </p:txBody>
      </p:sp>
      <p:pic>
        <p:nvPicPr>
          <p:cNvPr descr="RSF accuses China of “murder by lack of care” in Liu Xiaobo's death | RSF" id="131" name="Google Shape;131;p16"/>
          <p:cNvPicPr preferRelativeResize="0"/>
          <p:nvPr/>
        </p:nvPicPr>
        <p:blipFill rotWithShape="1">
          <a:blip r:embed="rId3">
            <a:alphaModFix/>
          </a:blip>
          <a:srcRect b="1" l="6614" r="38076" t="0"/>
          <a:stretch/>
        </p:blipFill>
        <p:spPr>
          <a:xfrm>
            <a:off x="5911532" y="2484255"/>
            <a:ext cx="5150277" cy="3714244"/>
          </a:xfrm>
          <a:prstGeom prst="rect">
            <a:avLst/>
          </a:prstGeom>
          <a:noFill/>
          <a:ln>
            <a:noFill/>
          </a:ln>
        </p:spPr>
      </p:pic>
      <p:sp>
        <p:nvSpPr>
          <p:cNvPr id="132" name="Google Shape;132;p16"/>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8" name="Google Shape;138;p17"/>
          <p:cNvGrpSpPr/>
          <p:nvPr/>
        </p:nvGrpSpPr>
        <p:grpSpPr>
          <a:xfrm>
            <a:off x="4" y="1062849"/>
            <a:ext cx="731521" cy="673460"/>
            <a:chOff x="3940602" y="308034"/>
            <a:chExt cx="2116791" cy="3428999"/>
          </a:xfrm>
        </p:grpSpPr>
        <p:sp>
          <p:nvSpPr>
            <p:cNvPr id="139" name="Google Shape;139;p17"/>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17"/>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17"/>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2" name="Google Shape;142;p17"/>
          <p:cNvSpPr/>
          <p:nvPr/>
        </p:nvSpPr>
        <p:spPr>
          <a:xfrm>
            <a:off x="640080" y="656150"/>
            <a:ext cx="5590787" cy="1431591"/>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17"/>
          <p:cNvSpPr txBox="1"/>
          <p:nvPr>
            <p:ph type="title"/>
          </p:nvPr>
        </p:nvSpPr>
        <p:spPr>
          <a:xfrm>
            <a:off x="1043631" y="873940"/>
            <a:ext cx="4928291" cy="103578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pl-PL" sz="3600"/>
              <a:t>Was war dann?</a:t>
            </a:r>
            <a:endParaRPr/>
          </a:p>
        </p:txBody>
      </p:sp>
      <p:sp>
        <p:nvSpPr>
          <p:cNvPr id="144" name="Google Shape;144;p17"/>
          <p:cNvSpPr txBox="1"/>
          <p:nvPr>
            <p:ph idx="1" type="body"/>
          </p:nvPr>
        </p:nvSpPr>
        <p:spPr>
          <a:xfrm>
            <a:off x="1045029" y="2524721"/>
            <a:ext cx="4991629" cy="36771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pl-PL" sz="1800"/>
              <a:t>Damals boten die USA erneut an, Liu zur Behandlung zu bringen. Deutschland hatte schon einmal ein solches Angebot gemacht. Die Berufungen in diesem Fall wurden u. a. auch von die britische Regierung, die Europäische Kommission und Amnesty International. Die Behörden in Peking blieben jedoch standhaft, was laut einem Anwalt, der Xiaobo vertrat, internationale Kontakte und mögliche Kritik am Land in westlichen Ländern verhindern sollte, was für den chinesischen Oppositionellen unbequem war.</a:t>
            </a:r>
            <a:endParaRPr sz="1800"/>
          </a:p>
        </p:txBody>
      </p:sp>
      <p:pic>
        <p:nvPicPr>
          <p:cNvPr descr="Liu Xiaobo, a Nobel laureate in favour of an autonomous Tibet - Nationalia" id="145" name="Google Shape;145;p17"/>
          <p:cNvPicPr preferRelativeResize="0"/>
          <p:nvPr/>
        </p:nvPicPr>
        <p:blipFill rotWithShape="1">
          <a:blip r:embed="rId3">
            <a:alphaModFix/>
          </a:blip>
          <a:srcRect b="2" l="0" r="3" t="11813"/>
          <a:stretch/>
        </p:blipFill>
        <p:spPr>
          <a:xfrm>
            <a:off x="6788383" y="613148"/>
            <a:ext cx="4565417" cy="2679192"/>
          </a:xfrm>
          <a:prstGeom prst="rect">
            <a:avLst/>
          </a:prstGeom>
          <a:noFill/>
          <a:ln>
            <a:noFill/>
          </a:ln>
        </p:spPr>
      </p:pic>
      <p:pic>
        <p:nvPicPr>
          <p:cNvPr descr="nobel prize: China says awarding Nobel Prize to Liu Xiaobo was 'blasphemy'  - The Economic Times" id="146" name="Google Shape;146;p17"/>
          <p:cNvPicPr preferRelativeResize="0"/>
          <p:nvPr/>
        </p:nvPicPr>
        <p:blipFill rotWithShape="1">
          <a:blip r:embed="rId4">
            <a:alphaModFix/>
          </a:blip>
          <a:srcRect b="19101" l="0" r="-6" t="2648"/>
          <a:stretch/>
        </p:blipFill>
        <p:spPr>
          <a:xfrm>
            <a:off x="6788383" y="3528753"/>
            <a:ext cx="4565417" cy="2679192"/>
          </a:xfrm>
          <a:prstGeom prst="rect">
            <a:avLst/>
          </a:prstGeom>
          <a:noFill/>
          <a:ln>
            <a:noFill/>
          </a:ln>
        </p:spPr>
      </p:pic>
      <p:cxnSp>
        <p:nvCxnSpPr>
          <p:cNvPr id="147" name="Google Shape;147;p17"/>
          <p:cNvCxnSpPr/>
          <p:nvPr/>
        </p:nvCxnSpPr>
        <p:spPr>
          <a:xfrm rot="10800000">
            <a:off x="838200" y="6492240"/>
            <a:ext cx="10515600" cy="0"/>
          </a:xfrm>
          <a:prstGeom prst="straightConnector1">
            <a:avLst/>
          </a:prstGeom>
          <a:noFill/>
          <a:ln cap="flat" cmpd="sng" w="57150">
            <a:solidFill>
              <a:schemeClr val="accent4"/>
            </a:solidFill>
            <a:prstDash val="solid"/>
            <a:miter lim="800000"/>
            <a:headEnd len="sm" w="sm" type="none"/>
            <a:tailEnd len="sm" w="sm" type="none"/>
          </a:ln>
        </p:spPr>
      </p:cxnSp>
    </p:spTree>
  </p:cSld>
  <p:clrMapOvr>
    <a:masterClrMapping/>
  </p:clrMapOvr>
  <mc:AlternateContent>
    <mc:Choice Requires="p14">
      <p:transition spd="slow" p14:dur="7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1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3" name="Google Shape;153;p18"/>
          <p:cNvGrpSpPr/>
          <p:nvPr/>
        </p:nvGrpSpPr>
        <p:grpSpPr>
          <a:xfrm rot="5400000">
            <a:off x="-2340441" y="2666183"/>
            <a:ext cx="5860051" cy="527712"/>
            <a:chOff x="6081624" y="1998368"/>
            <a:chExt cx="5613457" cy="782175"/>
          </a:xfrm>
        </p:grpSpPr>
        <p:sp>
          <p:nvSpPr>
            <p:cNvPr id="154" name="Google Shape;154;p18"/>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18"/>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6" name="Google Shape;156;p18"/>
          <p:cNvSpPr/>
          <p:nvPr/>
        </p:nvSpPr>
        <p:spPr>
          <a:xfrm>
            <a:off x="579528" y="517897"/>
            <a:ext cx="11111729" cy="585796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18"/>
          <p:cNvSpPr txBox="1"/>
          <p:nvPr>
            <p:ph type="title"/>
          </p:nvPr>
        </p:nvSpPr>
        <p:spPr>
          <a:xfrm>
            <a:off x="1057025" y="922644"/>
            <a:ext cx="5040285" cy="116958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pl-PL" sz="4000">
                <a:solidFill>
                  <a:schemeClr val="dk1"/>
                </a:solidFill>
                <a:latin typeface="Calibri"/>
                <a:ea typeface="Calibri"/>
                <a:cs typeface="Calibri"/>
                <a:sym typeface="Calibri"/>
              </a:rPr>
              <a:t>Und dan…</a:t>
            </a:r>
            <a:endParaRPr/>
          </a:p>
        </p:txBody>
      </p:sp>
      <p:sp>
        <p:nvSpPr>
          <p:cNvPr id="158" name="Google Shape;158;p18"/>
          <p:cNvSpPr/>
          <p:nvPr/>
        </p:nvSpPr>
        <p:spPr>
          <a:xfrm flipH="1">
            <a:off x="1055714" y="2263365"/>
            <a:ext cx="49377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18"/>
          <p:cNvSpPr txBox="1"/>
          <p:nvPr/>
        </p:nvSpPr>
        <p:spPr>
          <a:xfrm>
            <a:off x="1055715" y="2508105"/>
            <a:ext cx="5797369" cy="3886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Char char="•"/>
            </a:pPr>
            <a:r>
              <a:rPr b="0" i="0" lang="pl-PL" sz="2000" u="none" cap="none" strike="noStrike">
                <a:solidFill>
                  <a:schemeClr val="dk1"/>
                </a:solidFill>
                <a:latin typeface="Calibri"/>
                <a:ea typeface="Calibri"/>
                <a:cs typeface="Calibri"/>
                <a:sym typeface="Calibri"/>
              </a:rPr>
              <a:t>Trotz sehr shwähre Kampf mit der leberkrebs auf 13 Juli 2017 Liu Xiaobo sterb auf Leberkrebs. </a:t>
            </a:r>
            <a:endParaRPr/>
          </a:p>
        </p:txBody>
      </p:sp>
      <p:pic>
        <p:nvPicPr>
          <p:cNvPr descr="Liu Xiaobo, Chinese Dissident Who Won Nobel While Jailed, Dies at 61 - The  New York Times" id="160" name="Google Shape;160;p18"/>
          <p:cNvPicPr preferRelativeResize="0"/>
          <p:nvPr/>
        </p:nvPicPr>
        <p:blipFill rotWithShape="1">
          <a:blip r:embed="rId3">
            <a:alphaModFix/>
          </a:blip>
          <a:srcRect b="19403" l="0" r="-1" t="17404"/>
          <a:stretch/>
        </p:blipFill>
        <p:spPr>
          <a:xfrm>
            <a:off x="6946666" y="774285"/>
            <a:ext cx="2112264" cy="1999673"/>
          </a:xfrm>
          <a:prstGeom prst="rect">
            <a:avLst/>
          </a:prstGeom>
          <a:noFill/>
          <a:ln>
            <a:noFill/>
          </a:ln>
        </p:spPr>
      </p:pic>
      <p:pic>
        <p:nvPicPr>
          <p:cNvPr descr="Liu Xiaobo: Chinese dissident and Nobel Peace Prize winner - BBC News" id="161" name="Google Shape;161;p18"/>
          <p:cNvPicPr preferRelativeResize="0"/>
          <p:nvPr/>
        </p:nvPicPr>
        <p:blipFill rotWithShape="1">
          <a:blip r:embed="rId4">
            <a:alphaModFix/>
          </a:blip>
          <a:srcRect b="3" l="0" r="3" t="7414"/>
          <a:stretch/>
        </p:blipFill>
        <p:spPr>
          <a:xfrm>
            <a:off x="9223523" y="774285"/>
            <a:ext cx="2112264" cy="1999673"/>
          </a:xfrm>
          <a:prstGeom prst="rect">
            <a:avLst/>
          </a:prstGeom>
          <a:noFill/>
          <a:ln>
            <a:noFill/>
          </a:ln>
        </p:spPr>
      </p:pic>
      <p:pic>
        <p:nvPicPr>
          <p:cNvPr descr="The spirit of Liu Xiaobo will never die | Global Voices | 16 Jul 2018 |  Amnesty International UK" id="162" name="Google Shape;162;p18"/>
          <p:cNvPicPr preferRelativeResize="0"/>
          <p:nvPr>
            <p:ph idx="1" type="body"/>
          </p:nvPr>
        </p:nvPicPr>
        <p:blipFill rotWithShape="1">
          <a:blip r:embed="rId5">
            <a:alphaModFix/>
          </a:blip>
          <a:srcRect b="-1" l="434" r="16933" t="0"/>
          <a:stretch/>
        </p:blipFill>
        <p:spPr>
          <a:xfrm>
            <a:off x="6946667" y="2942704"/>
            <a:ext cx="4389120" cy="3213543"/>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1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19"/>
          <p:cNvSpPr txBox="1"/>
          <p:nvPr>
            <p:ph type="title"/>
          </p:nvPr>
        </p:nvSpPr>
        <p:spPr>
          <a:xfrm>
            <a:off x="337497" y="679731"/>
            <a:ext cx="3124151" cy="373654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600"/>
              <a:buFont typeface="Calibri"/>
              <a:buNone/>
            </a:pPr>
            <a:r>
              <a:rPr lang="pl-PL" sz="4600">
                <a:solidFill>
                  <a:schemeClr val="dk1"/>
                </a:solidFill>
                <a:latin typeface="Calibri"/>
                <a:ea typeface="Calibri"/>
                <a:cs typeface="Calibri"/>
                <a:sym typeface="Calibri"/>
              </a:rPr>
              <a:t>Danke fur die attention</a:t>
            </a:r>
            <a:endParaRPr/>
          </a:p>
        </p:txBody>
      </p:sp>
      <p:sp>
        <p:nvSpPr>
          <p:cNvPr id="169" name="Google Shape;169;p19"/>
          <p:cNvSpPr txBox="1"/>
          <p:nvPr>
            <p:ph idx="1" type="body"/>
          </p:nvPr>
        </p:nvSpPr>
        <p:spPr>
          <a:xfrm>
            <a:off x="337497" y="4685288"/>
            <a:ext cx="3124151" cy="10357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pl-PL" sz="1800">
                <a:solidFill>
                  <a:schemeClr val="dk1"/>
                </a:solidFill>
                <a:latin typeface="Calibri"/>
                <a:ea typeface="Calibri"/>
                <a:cs typeface="Calibri"/>
                <a:sym typeface="Calibri"/>
              </a:rPr>
              <a:t>Habe eine schone tag</a:t>
            </a:r>
            <a:endParaRPr/>
          </a:p>
        </p:txBody>
      </p:sp>
      <p:grpSp>
        <p:nvGrpSpPr>
          <p:cNvPr id="170" name="Google Shape;170;p19"/>
          <p:cNvGrpSpPr/>
          <p:nvPr/>
        </p:nvGrpSpPr>
        <p:grpSpPr>
          <a:xfrm>
            <a:off x="9416432" y="1"/>
            <a:ext cx="2446384" cy="5777808"/>
            <a:chOff x="329184" y="1"/>
            <a:chExt cx="524256" cy="5777808"/>
          </a:xfrm>
        </p:grpSpPr>
        <p:cxnSp>
          <p:nvCxnSpPr>
            <p:cNvPr id="171" name="Google Shape;171;p19"/>
            <p:cNvCxnSpPr/>
            <p:nvPr/>
          </p:nvCxnSpPr>
          <p:spPr>
            <a:xfrm rot="10800000">
              <a:off x="329184" y="5777809"/>
              <a:ext cx="521208" cy="0"/>
            </a:xfrm>
            <a:prstGeom prst="straightConnector1">
              <a:avLst/>
            </a:prstGeom>
            <a:noFill/>
            <a:ln cap="flat" cmpd="sng" w="152400">
              <a:solidFill>
                <a:schemeClr val="accent4"/>
              </a:solidFill>
              <a:prstDash val="solid"/>
              <a:miter lim="800000"/>
              <a:headEnd len="sm" w="sm" type="none"/>
              <a:tailEnd len="sm" w="sm" type="none"/>
            </a:ln>
          </p:spPr>
        </p:cxnSp>
        <p:sp>
          <p:nvSpPr>
            <p:cNvPr id="172" name="Google Shape;172;p19"/>
            <p:cNvSpPr/>
            <p:nvPr/>
          </p:nvSpPr>
          <p:spPr>
            <a:xfrm>
              <a:off x="329184" y="1"/>
              <a:ext cx="524256" cy="55321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3" name="Google Shape;173;p19"/>
          <p:cNvSpPr/>
          <p:nvPr/>
        </p:nvSpPr>
        <p:spPr>
          <a:xfrm>
            <a:off x="3821084" y="679731"/>
            <a:ext cx="7682293" cy="5662878"/>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iu Xiaobo - Facts - NobelPrize.org" id="174" name="Google Shape;174;p19"/>
          <p:cNvPicPr preferRelativeResize="0"/>
          <p:nvPr/>
        </p:nvPicPr>
        <p:blipFill rotWithShape="1">
          <a:blip r:embed="rId3">
            <a:alphaModFix/>
          </a:blip>
          <a:srcRect b="408" l="0" r="-4" t="0"/>
          <a:stretch/>
        </p:blipFill>
        <p:spPr>
          <a:xfrm>
            <a:off x="4125081" y="972235"/>
            <a:ext cx="3383280" cy="5047735"/>
          </a:xfrm>
          <a:prstGeom prst="rect">
            <a:avLst/>
          </a:prstGeom>
          <a:noFill/>
          <a:ln>
            <a:noFill/>
          </a:ln>
        </p:spPr>
      </p:pic>
      <p:pic>
        <p:nvPicPr>
          <p:cNvPr descr="Beijing Blasts U.S. Plan To Name Road By Embassy After Dissident : The  Two-Way : NPR" id="175" name="Google Shape;175;p19"/>
          <p:cNvPicPr preferRelativeResize="0"/>
          <p:nvPr/>
        </p:nvPicPr>
        <p:blipFill rotWithShape="1">
          <a:blip r:embed="rId4">
            <a:alphaModFix/>
          </a:blip>
          <a:srcRect b="-2" l="27199" r="22531" t="0"/>
          <a:stretch/>
        </p:blipFill>
        <p:spPr>
          <a:xfrm>
            <a:off x="7812357" y="972235"/>
            <a:ext cx="3383280" cy="5047735"/>
          </a:xfrm>
          <a:prstGeom prst="rect">
            <a:avLst/>
          </a:prstGeom>
          <a:noFill/>
          <a:ln>
            <a:noFill/>
          </a:ln>
        </p:spPr>
      </p:pic>
    </p:spTree>
  </p:cSld>
  <p:clrMapOvr>
    <a:masterClrMapping/>
  </p:clrMapOvr>
  <mc:AlternateContent>
    <mc:Choice Requires="p14">
      <p:transition spd="slow" p14:dur="125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