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>
        <p:scale>
          <a:sx n="81" d="100"/>
          <a:sy n="81" d="100"/>
        </p:scale>
        <p:origin x="-276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ECC62D-904F-4068-BC49-25AD7C979FDC}" type="datetimeFigureOut">
              <a:rPr lang="pl-PL" smtClean="0"/>
              <a:t>01.04.2021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D3A975-00BE-4A2C-A31E-94686DAB77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5190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57B01B-6B47-498A-A028-0B891638BBC9}" type="datetimeFigureOut">
              <a:rPr lang="pl-PL" smtClean="0"/>
              <a:t>01.04.2021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0FB7A3-95E4-434F-9549-629401DE6FC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0243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2935810-3EEE-4567-B039-C6D77BC756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656ACDEC-5B89-48D4-B280-5D3A917F51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</p:spTree>
    <p:extLst>
      <p:ext uri="{BB962C8B-B14F-4D97-AF65-F5344CB8AC3E}">
        <p14:creationId xmlns:p14="http://schemas.microsoft.com/office/powerpoint/2010/main" val="2647612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0CAFADB-14F3-4EDC-ACB2-D28ABEB36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E75660C2-F475-4534-A92C-EDCF00C703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2F8134F0-DB40-4EAF-A64A-12CADB1930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4CEB5CAF-21D1-46A1-9C89-3D76E2867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2633" y="6356350"/>
            <a:ext cx="11596254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8C1414BC-DA18-47F6-91CA-E3F3DBAD3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C6F3281-7AB5-4FCC-B2C0-2691CC846FD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4403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4AFA8619-3454-4439-9696-178852287D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50A7DD28-FEE1-4422-B3F6-2384453155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DF86BBCC-C01E-42B3-AFA9-AAB3660378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4A6E498F-BF82-4494-B988-8F4A014F1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2633" y="6356350"/>
            <a:ext cx="11596254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30A7DC3B-1035-4F3F-BD04-0FF7A976A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C6F3281-7AB5-4FCC-B2C0-2691CC846FD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4954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F90E97D-3C25-4BF6-8BD8-988BB146F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24054248-4BA1-4C27-959F-78081A7A2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0D43E418-F969-43B5-9E6C-DAF5EA3DB01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6D9FC556-4435-44CB-B0CA-E347985E2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2633" y="6356350"/>
            <a:ext cx="11596254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C299CC59-5D82-4A47-BB59-4D59DA768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C6F3281-7AB5-4FCC-B2C0-2691CC846FD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450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5A08405-D1A1-42DA-AF64-E148BEC76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2FFCE94C-AC38-4E60-86F3-8598AEA1EF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FB448D71-D540-4363-A919-2EC7A2DAA6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0DB82281-25AD-4906-9F92-D12837757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2633" y="6356350"/>
            <a:ext cx="11596254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CB012E01-23E2-47C3-80BF-AD3C29BA8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C6F3281-7AB5-4FCC-B2C0-2691CC846FD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2198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5546265-216F-48FE-B04F-C17826676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5880D84-3EB6-4498-B9C6-682F9D3746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DDCDF76B-5454-432C-AB4F-DF43A126B6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4227570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0CB98E8-2EA5-49AE-98D1-7631414D2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4B86E5A1-5DD8-4840-9858-28D82B152F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F847DD2D-AA3D-47B3-AD82-300E58C327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13FFA654-0172-433F-9D7F-6DA292FE5F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D4EF8B3A-85E7-4A56-8045-9D2873597B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57FFAC43-0F1D-43C1-BFEC-929A283D79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A99882D7-3CF8-4CC8-9753-BFAE01385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2633" y="6356350"/>
            <a:ext cx="11596254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7B647D26-ECC3-4936-95C6-F4E58344A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C6F3281-7AB5-4FCC-B2C0-2691CC846FD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5581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EB3B856-9ED0-40E3-AE26-A59847F10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42893BAE-A626-4466-A8AF-72598D9358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B0660492-C82C-4EA6-A1A2-2C7C38DFF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2633" y="6356350"/>
            <a:ext cx="11596254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74C08CBA-FAFF-48F9-A9C5-2A881496F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C6F3281-7AB5-4FCC-B2C0-2691CC846FD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9643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D2B10EE3-9507-41E3-B62A-1A60B26A38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40F099CE-3B9F-4D96-BAE6-CAFF7FEE1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2633" y="6356350"/>
            <a:ext cx="11596254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3BA11164-B48D-40F1-8AB9-CEE6435B9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C6F3281-7AB5-4FCC-B2C0-2691CC846FD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485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F3107FC-EEEC-4E08-B0E2-972737ACD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2F0A50B4-0801-49AF-BF23-4C4AD239E4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AD33562A-2E16-452B-AEF9-C455967F09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C1ABF07D-8F02-4AB5-A05F-BE68EEB718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F8E1DB34-2B09-4801-84C5-62FC5A9E3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2633" y="6356350"/>
            <a:ext cx="11596254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0953231E-7432-4F24-8380-E764DEFA5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C6F3281-7AB5-4FCC-B2C0-2691CC846FD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4957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A5D63BD-34BA-4775-8A78-9B24494FA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A32CF345-F7DE-45FE-BE14-68572A856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94EA7FBF-96AC-4944-8224-D1C12DB2C6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BDEFED4B-7D1B-4581-9603-C1A2521EA2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19640034-94F0-47D2-9D16-FC000A720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2633" y="6356350"/>
            <a:ext cx="11596254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2FE38352-3381-4265-A0A3-2FB89860F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C6F3281-7AB5-4FCC-B2C0-2691CC846FD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2142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C5EE6A4D-857F-41E9-B023-A0989FF7D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52496D0B-5F0D-4692-B150-735FC33F3D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</p:txBody>
      </p:sp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xmlns="" id="{676AB0C7-6E59-492E-843D-32E7530510A9}"/>
              </a:ext>
            </a:extLst>
          </p:cNvPr>
          <p:cNvCxnSpPr/>
          <p:nvPr userDrawn="1"/>
        </p:nvCxnSpPr>
        <p:spPr>
          <a:xfrm>
            <a:off x="0" y="6191615"/>
            <a:ext cx="12192000" cy="0"/>
          </a:xfrm>
          <a:prstGeom prst="line">
            <a:avLst/>
          </a:prstGeom>
          <a:ln w="38100">
            <a:solidFill>
              <a:srgbClr val="E22626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Obraz 14">
            <a:extLst>
              <a:ext uri="{FF2B5EF4-FFF2-40B4-BE49-F238E27FC236}">
                <a16:creationId xmlns:a16="http://schemas.microsoft.com/office/drawing/2014/main" xmlns="" id="{221E46C0-1377-42BE-B755-1506FD06829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628" y="6319607"/>
            <a:ext cx="1560711" cy="43895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xmlns="" id="{01D24217-4090-4A5F-B957-CBBE0573D4F6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7667" y="6255574"/>
            <a:ext cx="680418" cy="567015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697" y="6268600"/>
            <a:ext cx="1319003" cy="477387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136" y="6282560"/>
            <a:ext cx="1154719" cy="463427"/>
          </a:xfrm>
          <a:prstGeom prst="rect">
            <a:avLst/>
          </a:prstGeom>
        </p:spPr>
      </p:pic>
      <p:pic>
        <p:nvPicPr>
          <p:cNvPr id="9" name="Obraz 8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38" y="194881"/>
            <a:ext cx="1148267" cy="1148267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250" y="325667"/>
            <a:ext cx="1210365" cy="886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586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29164"/>
          </a:xfrm>
        </p:spPr>
        <p:txBody>
          <a:bodyPr>
            <a:noAutofit/>
          </a:bodyPr>
          <a:lstStyle/>
          <a:p>
            <a:r>
              <a:rPr lang="pl-PL" sz="4400" b="1" dirty="0" smtClean="0"/>
              <a:t>Plan godzin w szkole </a:t>
            </a:r>
            <a:endParaRPr lang="pl-PL" sz="4400" b="1" dirty="0"/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1524000" y="1970468"/>
            <a:ext cx="9144000" cy="3287331"/>
          </a:xfrm>
        </p:spPr>
        <p:txBody>
          <a:bodyPr/>
          <a:lstStyle/>
          <a:p>
            <a:pPr algn="l"/>
            <a:endParaRPr lang="pl-PL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7831407"/>
              </p:ext>
            </p:extLst>
          </p:nvPr>
        </p:nvGraphicFramePr>
        <p:xfrm>
          <a:off x="1524000" y="1751528"/>
          <a:ext cx="9144000" cy="3964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xmlns="" val="2879645384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xmlns="" val="1473413343"/>
                    </a:ext>
                  </a:extLst>
                </a:gridCol>
              </a:tblGrid>
              <a:tr h="6066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Lekcje 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godziny</a:t>
                      </a:r>
                    </a:p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10256902"/>
                  </a:ext>
                </a:extLst>
              </a:tr>
              <a:tr h="6066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1 godzina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2 godzina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8:00 – 8:45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8:50 – 9:35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17086432"/>
                  </a:ext>
                </a:extLst>
              </a:tr>
              <a:tr h="3979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Przerwa śniadaniowa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9:35 – 9:55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23337562"/>
                  </a:ext>
                </a:extLst>
              </a:tr>
              <a:tr h="6066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3 godzina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4 godzina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9:55 – 10:40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10:45 – 11:30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16336970"/>
                  </a:ext>
                </a:extLst>
              </a:tr>
              <a:tr h="3553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Długa przerwa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11:30 – 12:00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80170641"/>
                  </a:ext>
                </a:extLst>
              </a:tr>
              <a:tr h="3466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Przerwa obiadowa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12:00 – 12:25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74394589"/>
                  </a:ext>
                </a:extLst>
              </a:tr>
              <a:tr h="866618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5 godzina </a:t>
                      </a:r>
                    </a:p>
                    <a:p>
                      <a:pPr algn="ctr"/>
                      <a:r>
                        <a:rPr lang="pl-PL" dirty="0" smtClean="0"/>
                        <a:t>6 godzina </a:t>
                      </a:r>
                    </a:p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12:00 – 12:45</a:t>
                      </a:r>
                    </a:p>
                    <a:p>
                      <a:pPr algn="ctr"/>
                      <a:r>
                        <a:rPr lang="pl-PL" dirty="0" smtClean="0"/>
                        <a:t>12:50 – 13.35 </a:t>
                      </a:r>
                    </a:p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986305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0610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7912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 smtClean="0"/>
              <a:t>Plan klasy 1c IA </a:t>
            </a:r>
            <a:endParaRPr lang="pl-PL" b="1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3870918"/>
              </p:ext>
            </p:extLst>
          </p:nvPr>
        </p:nvGraphicFramePr>
        <p:xfrm>
          <a:off x="1249248" y="953040"/>
          <a:ext cx="9478852" cy="522392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186252">
                  <a:extLst>
                    <a:ext uri="{9D8B030D-6E8A-4147-A177-3AD203B41FA5}">
                      <a16:colId xmlns:a16="http://schemas.microsoft.com/office/drawing/2014/main" xmlns="" val="3615040113"/>
                    </a:ext>
                  </a:extLst>
                </a:gridCol>
                <a:gridCol w="1654495">
                  <a:extLst>
                    <a:ext uri="{9D8B030D-6E8A-4147-A177-3AD203B41FA5}">
                      <a16:colId xmlns:a16="http://schemas.microsoft.com/office/drawing/2014/main" xmlns="" val="3077860891"/>
                    </a:ext>
                  </a:extLst>
                </a:gridCol>
                <a:gridCol w="96143">
                  <a:extLst>
                    <a:ext uri="{9D8B030D-6E8A-4147-A177-3AD203B41FA5}">
                      <a16:colId xmlns:a16="http://schemas.microsoft.com/office/drawing/2014/main" xmlns="" val="4204942734"/>
                    </a:ext>
                  </a:extLst>
                </a:gridCol>
                <a:gridCol w="1577199">
                  <a:extLst>
                    <a:ext uri="{9D8B030D-6E8A-4147-A177-3AD203B41FA5}">
                      <a16:colId xmlns:a16="http://schemas.microsoft.com/office/drawing/2014/main" xmlns="" val="2351848252"/>
                    </a:ext>
                  </a:extLst>
                </a:gridCol>
                <a:gridCol w="1654495">
                  <a:extLst>
                    <a:ext uri="{9D8B030D-6E8A-4147-A177-3AD203B41FA5}">
                      <a16:colId xmlns:a16="http://schemas.microsoft.com/office/drawing/2014/main" xmlns="" val="1492338490"/>
                    </a:ext>
                  </a:extLst>
                </a:gridCol>
                <a:gridCol w="1655134">
                  <a:extLst>
                    <a:ext uri="{9D8B030D-6E8A-4147-A177-3AD203B41FA5}">
                      <a16:colId xmlns:a16="http://schemas.microsoft.com/office/drawing/2014/main" xmlns="" val="2305352464"/>
                    </a:ext>
                  </a:extLst>
                </a:gridCol>
                <a:gridCol w="1655134">
                  <a:extLst>
                    <a:ext uri="{9D8B030D-6E8A-4147-A177-3AD203B41FA5}">
                      <a16:colId xmlns:a16="http://schemas.microsoft.com/office/drawing/2014/main" xmlns="" val="3415267143"/>
                    </a:ext>
                  </a:extLst>
                </a:gridCol>
              </a:tblGrid>
              <a:tr h="3031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 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</a:rPr>
                        <a:t>PONIEDZIAŁEK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940" marR="6494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</a:rPr>
                        <a:t>WTOREK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940" marR="6494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</a:rPr>
                        <a:t>ŚRODA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</a:rPr>
                        <a:t>CZWARTEK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</a:rPr>
                        <a:t>PIĄTEK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940" marR="64940" marT="0" marB="0" anchor="ctr"/>
                </a:tc>
                <a:extLst>
                  <a:ext uri="{0D108BD9-81ED-4DB2-BD59-A6C34878D82A}">
                    <a16:rowId xmlns:a16="http://schemas.microsoft.com/office/drawing/2014/main" xmlns="" val="4009665359"/>
                  </a:ext>
                </a:extLst>
              </a:tr>
              <a:tr h="5197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1.8:00 - 8:45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 err="1">
                          <a:effectLst/>
                        </a:rPr>
                        <a:t>e.polonistyczna</a:t>
                      </a:r>
                      <a:endParaRPr lang="pl-PL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940" marR="6494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 smtClean="0">
                          <a:effectLst/>
                        </a:rPr>
                        <a:t>Przyroda</a:t>
                      </a:r>
                      <a:endParaRPr lang="pl-PL" sz="1100" dirty="0">
                        <a:effectLst/>
                      </a:endParaRPr>
                    </a:p>
                  </a:txBody>
                  <a:tcPr marL="64940" marR="6494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 smtClean="0">
                          <a:effectLst/>
                        </a:rPr>
                        <a:t>Sztuka</a:t>
                      </a:r>
                      <a:endParaRPr lang="pl-PL" sz="1100" dirty="0">
                        <a:effectLst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j.niemiecki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e.matematyczna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940" marR="64940" marT="0" marB="0" anchor="ctr"/>
                </a:tc>
                <a:extLst>
                  <a:ext uri="{0D108BD9-81ED-4DB2-BD59-A6C34878D82A}">
                    <a16:rowId xmlns:a16="http://schemas.microsoft.com/office/drawing/2014/main" xmlns="" val="2198914423"/>
                  </a:ext>
                </a:extLst>
              </a:tr>
              <a:tr h="2598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2. 8.50 – 9.35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940" marR="6494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e.polonistyczna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940" marR="64940" marT="0" marB="0" anchor="ctr"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    </a:t>
                      </a:r>
                      <a:r>
                        <a:rPr lang="pl-PL" sz="1000" dirty="0" err="1">
                          <a:effectLst/>
                        </a:rPr>
                        <a:t>e.polonistyczna</a:t>
                      </a:r>
                      <a:endParaRPr lang="pl-PL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    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940" marR="64940" marT="0" marB="0" anchor="ctr"/>
                </a:tc>
                <a:tc rowSpan="2"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 smtClean="0">
                          <a:effectLst/>
                        </a:rPr>
                        <a:t>Sztuka</a:t>
                      </a:r>
                      <a:endParaRPr lang="pl-PL" sz="1100" dirty="0">
                        <a:effectLst/>
                      </a:endParaRPr>
                    </a:p>
                  </a:txBody>
                  <a:tcPr marL="64940" marR="6494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j.niemiecki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940" marR="6494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 smtClean="0">
                          <a:effectLst/>
                        </a:rPr>
                        <a:t>Przyroda</a:t>
                      </a:r>
                      <a:endParaRPr lang="pl-PL" sz="1100" dirty="0">
                        <a:effectLst/>
                      </a:endParaRPr>
                    </a:p>
                  </a:txBody>
                  <a:tcPr marL="64940" marR="64940" marT="0" marB="0" anchor="ctr"/>
                </a:tc>
                <a:extLst>
                  <a:ext uri="{0D108BD9-81ED-4DB2-BD59-A6C34878D82A}">
                    <a16:rowId xmlns:a16="http://schemas.microsoft.com/office/drawing/2014/main" xmlns="" val="3364408011"/>
                  </a:ext>
                </a:extLst>
              </a:tr>
              <a:tr h="2598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   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940" marR="64940" marT="0" marB="0" anchor="ctr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32204755"/>
                  </a:ext>
                </a:extLst>
              </a:tr>
              <a:tr h="295247">
                <a:tc gridSpan="7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9.35– </a:t>
                      </a:r>
                      <a:r>
                        <a:rPr lang="pl-PL" sz="1000" dirty="0" smtClean="0">
                          <a:effectLst/>
                        </a:rPr>
                        <a:t>9.55                                                                                                                       PRZERWA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940" marR="6494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6244663"/>
                  </a:ext>
                </a:extLst>
              </a:tr>
              <a:tr h="47066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3.9:55 -10:40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e.matematyczna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940" marR="6494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 err="1" smtClean="0">
                          <a:effectLst/>
                        </a:rPr>
                        <a:t>e.polonistyczna</a:t>
                      </a:r>
                      <a:endParaRPr lang="pl-PL" sz="1100" dirty="0">
                        <a:effectLst/>
                      </a:endParaRPr>
                    </a:p>
                  </a:txBody>
                  <a:tcPr marL="64940" marR="6494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      j. niemiecki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 err="1" smtClean="0">
                          <a:effectLst/>
                        </a:rPr>
                        <a:t>e.matematyczna</a:t>
                      </a:r>
                      <a:endParaRPr lang="pl-PL" sz="1100" dirty="0">
                        <a:effectLst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         Sport</a:t>
                      </a:r>
                      <a:endParaRPr lang="pl-PL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       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940" marR="64940" marT="0" marB="0" anchor="ctr"/>
                </a:tc>
                <a:extLst>
                  <a:ext uri="{0D108BD9-81ED-4DB2-BD59-A6C34878D82A}">
                    <a16:rowId xmlns:a16="http://schemas.microsoft.com/office/drawing/2014/main" xmlns="" val="2097774083"/>
                  </a:ext>
                </a:extLst>
              </a:tr>
              <a:tr h="4383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4.10:45-11:30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e.matematyczna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940" marR="6494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 err="1" smtClean="0">
                          <a:effectLst/>
                        </a:rPr>
                        <a:t>e.matematyczna</a:t>
                      </a:r>
                      <a:endParaRPr lang="pl-PL" sz="1100" dirty="0">
                        <a:effectLst/>
                      </a:endParaRPr>
                    </a:p>
                  </a:txBody>
                  <a:tcPr marL="64940" marR="6494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 err="1" smtClean="0">
                          <a:effectLst/>
                        </a:rPr>
                        <a:t>e.matematyczna</a:t>
                      </a:r>
                      <a:endParaRPr lang="pl-PL" sz="1100" dirty="0">
                        <a:effectLst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 err="1">
                          <a:effectLst/>
                        </a:rPr>
                        <a:t>e.matematyczna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         Sport</a:t>
                      </a:r>
                      <a:endParaRPr lang="pl-PL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          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940" marR="64940" marT="0" marB="0" anchor="ctr"/>
                </a:tc>
                <a:extLst>
                  <a:ext uri="{0D108BD9-81ED-4DB2-BD59-A6C34878D82A}">
                    <a16:rowId xmlns:a16="http://schemas.microsoft.com/office/drawing/2014/main" xmlns="" val="745696043"/>
                  </a:ext>
                </a:extLst>
              </a:tr>
              <a:tr h="298134">
                <a:tc gridSpan="7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11.30 – 12.00         </a:t>
                      </a:r>
                      <a:r>
                        <a:rPr lang="pl-PL" sz="1000" dirty="0" smtClean="0">
                          <a:effectLst/>
                        </a:rPr>
                        <a:t>                                                                                                        PRZERWA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940" marR="6494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93524968"/>
                  </a:ext>
                </a:extLst>
              </a:tr>
              <a:tr h="8766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5.12</a:t>
                      </a:r>
                      <a:r>
                        <a:rPr lang="de-DE" sz="1000">
                          <a:effectLst/>
                        </a:rPr>
                        <a:t>:00-12:20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dirty="0" err="1" smtClean="0">
                          <a:effectLst/>
                        </a:rPr>
                        <a:t>Przerwa</a:t>
                      </a:r>
                      <a:endParaRPr lang="pl-PL" sz="1100" dirty="0">
                        <a:effectLst/>
                      </a:endParaRPr>
                    </a:p>
                  </a:txBody>
                  <a:tcPr marL="64940" marR="6494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        </a:t>
                      </a:r>
                      <a:endParaRPr lang="pl-PL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        </a:t>
                      </a:r>
                      <a:r>
                        <a:rPr lang="de-DE" sz="1000" dirty="0" err="1">
                          <a:effectLst/>
                        </a:rPr>
                        <a:t>Przerwa</a:t>
                      </a:r>
                      <a:endParaRPr lang="pl-PL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 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940" marR="6494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        </a:t>
                      </a:r>
                      <a:endParaRPr lang="pl-PL" sz="10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dirty="0" err="1" smtClean="0">
                          <a:effectLst/>
                        </a:rPr>
                        <a:t>Przerwa</a:t>
                      </a:r>
                      <a:endParaRPr lang="pl-PL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      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    </a:t>
                      </a:r>
                      <a:r>
                        <a:rPr lang="de-DE" sz="1000" dirty="0" err="1">
                          <a:effectLst/>
                        </a:rPr>
                        <a:t>e.polonistyczna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dirty="0" err="1">
                          <a:effectLst/>
                        </a:rPr>
                        <a:t>e.polonistyczna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940" marR="64940" marT="0" marB="0" anchor="ctr"/>
                </a:tc>
                <a:extLst>
                  <a:ext uri="{0D108BD9-81ED-4DB2-BD59-A6C34878D82A}">
                    <a16:rowId xmlns:a16="http://schemas.microsoft.com/office/drawing/2014/main" xmlns="" val="3093140919"/>
                  </a:ext>
                </a:extLst>
              </a:tr>
              <a:tr h="279366">
                <a:tc gridSpan="7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12:20 – </a:t>
                      </a:r>
                      <a:r>
                        <a:rPr lang="de-DE" sz="1000" dirty="0" smtClean="0">
                          <a:effectLst/>
                        </a:rPr>
                        <a:t>12:45</a:t>
                      </a:r>
                      <a:r>
                        <a:rPr lang="pl-PL" sz="1000" dirty="0" smtClean="0">
                          <a:effectLst/>
                        </a:rPr>
                        <a:t>                                                                                                                          OBIAD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940" marR="6494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66390202"/>
                  </a:ext>
                </a:extLst>
              </a:tr>
              <a:tr h="5197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6.12:50-13:35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muzyka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940" marR="6494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j.niemiecki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940" marR="6494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     e.polonistyczna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e.polonistyczna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 err="1">
                          <a:effectLst/>
                        </a:rPr>
                        <a:t>j.niemiecki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940" marR="64940" marT="0" marB="0" anchor="ctr"/>
                </a:tc>
                <a:extLst>
                  <a:ext uri="{0D108BD9-81ED-4DB2-BD59-A6C34878D82A}">
                    <a16:rowId xmlns:a16="http://schemas.microsoft.com/office/drawing/2014/main" xmlns="" val="4194543180"/>
                  </a:ext>
                </a:extLst>
              </a:tr>
              <a:tr h="332063">
                <a:tc gridSpan="7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 smtClean="0">
                          <a:effectLst/>
                        </a:rPr>
                        <a:t>13.35 </a:t>
                      </a:r>
                      <a:r>
                        <a:rPr lang="pl-PL" sz="1000" dirty="0">
                          <a:effectLst/>
                        </a:rPr>
                        <a:t>– 14.10                                   </a:t>
                      </a:r>
                      <a:r>
                        <a:rPr lang="pl-PL" sz="1000" dirty="0" smtClean="0">
                          <a:effectLst/>
                        </a:rPr>
                        <a:t>                                                                             PRZERWA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940" marR="6494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58971274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7.14:10-14:55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940" marR="64940" marT="0" marB="0" anchor="ctr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      Praca domowa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940" marR="6494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ŚWIETLICA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Praca domowa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ŚWIETLICA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940" marR="64940" marT="0" marB="0" anchor="ctr"/>
                </a:tc>
                <a:extLst>
                  <a:ext uri="{0D108BD9-81ED-4DB2-BD59-A6C34878D82A}">
                    <a16:rowId xmlns:a16="http://schemas.microsoft.com/office/drawing/2014/main" xmlns="" val="314644707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4058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94338" y="468923"/>
            <a:ext cx="8909539" cy="1210042"/>
          </a:xfrm>
        </p:spPr>
        <p:txBody>
          <a:bodyPr>
            <a:normAutofit/>
          </a:bodyPr>
          <a:lstStyle/>
          <a:p>
            <a:r>
              <a:rPr lang="pl-PL" sz="4000" b="1" dirty="0"/>
              <a:t>Podobieństwa i różnice szkoły podstawowej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/>
            <a:r>
              <a:rPr lang="pl-PL" dirty="0"/>
              <a:t>Realizacja podstawy programowej w klasach 1 – 4</a:t>
            </a:r>
          </a:p>
          <a:p>
            <a:pPr marL="342900" indent="-342900"/>
            <a:r>
              <a:rPr lang="pl-PL" dirty="0"/>
              <a:t>Dodatkowo intensywna nauka j. niemieckiego  -  matematyka, przedmioty zintegrowane  - plastyka, sport</a:t>
            </a:r>
          </a:p>
          <a:p>
            <a:pPr marL="342900" indent="-342900"/>
            <a:r>
              <a:rPr lang="pl-PL" dirty="0"/>
              <a:t>Integracja przede wszystkim klasy IA i DA – wspólne projekty edukacyjne, wycieczki, lekcje  - bilingwalne nauczanie j. niemieckiego</a:t>
            </a:r>
          </a:p>
          <a:p>
            <a:pPr marL="342900" indent="-342900"/>
            <a:r>
              <a:rPr lang="pl-PL" dirty="0"/>
              <a:t>Aktywizujące metody pracy podczas lekcji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08646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52282" y="365127"/>
            <a:ext cx="9092484" cy="845488"/>
          </a:xfrm>
        </p:spPr>
        <p:txBody>
          <a:bodyPr>
            <a:normAutofit/>
          </a:bodyPr>
          <a:lstStyle/>
          <a:p>
            <a:r>
              <a:rPr lang="pl-PL" altLang="de-DE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Oddział Międzynarodowy – rekrutacja 2021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352281"/>
            <a:ext cx="10515600" cy="4824681"/>
          </a:xfrm>
        </p:spPr>
        <p:txBody>
          <a:bodyPr>
            <a:normAutofit lnSpcReduction="10000"/>
          </a:bodyPr>
          <a:lstStyle/>
          <a:p>
            <a:pPr marL="273050" lvl="0" indent="-273050" fontAlgn="base">
              <a:lnSpc>
                <a:spcPct val="70000"/>
              </a:lnSpc>
              <a:spcBef>
                <a:spcPts val="575"/>
              </a:spcBef>
              <a:spcAft>
                <a:spcPct val="0"/>
              </a:spcAft>
              <a:buClr>
                <a:srgbClr val="FF0000"/>
              </a:buClr>
              <a:buSzPct val="85000"/>
              <a:buNone/>
            </a:pPr>
            <a:r>
              <a:rPr lang="pl-PL" altLang="de-DE" sz="1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Ważne terminy</a:t>
            </a:r>
            <a:r>
              <a:rPr lang="pl-PL" altLang="de-DE" sz="1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73050" lvl="0" indent="-273050" fontAlgn="base">
              <a:lnSpc>
                <a:spcPct val="70000"/>
              </a:lnSpc>
              <a:spcBef>
                <a:spcPts val="575"/>
              </a:spcBef>
              <a:spcAft>
                <a:spcPct val="0"/>
              </a:spcAft>
              <a:buClr>
                <a:srgbClr val="FF0000"/>
              </a:buClr>
              <a:buSzPct val="85000"/>
              <a:buNone/>
            </a:pPr>
            <a:endParaRPr lang="pl-PL" altLang="de-DE" sz="18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lvl="0" indent="-273050" fontAlgn="base">
              <a:lnSpc>
                <a:spcPct val="70000"/>
              </a:lnSpc>
              <a:spcBef>
                <a:spcPts val="575"/>
              </a:spcBef>
              <a:spcAft>
                <a:spcPct val="0"/>
              </a:spcAft>
              <a:buClr>
                <a:srgbClr val="FF0000"/>
              </a:buClr>
              <a:buSzPct val="85000"/>
              <a:buNone/>
            </a:pPr>
            <a:r>
              <a:rPr lang="pl-PL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Dodatkowa rekrutacja do pionu międzynarodowego - termin spotkania </a:t>
            </a:r>
            <a:r>
              <a:rPr lang="pl-PL" sz="1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21.05.2021</a:t>
            </a:r>
            <a:r>
              <a:rPr lang="pl-PL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73050" lvl="0" indent="-273050" fontAlgn="base">
              <a:lnSpc>
                <a:spcPct val="70000"/>
              </a:lnSpc>
              <a:spcBef>
                <a:spcPts val="575"/>
              </a:spcBef>
              <a:spcAft>
                <a:spcPct val="0"/>
              </a:spcAft>
              <a:buClr>
                <a:srgbClr val="FF0000"/>
              </a:buClr>
              <a:buSzPct val="85000"/>
              <a:buNone/>
            </a:pPr>
            <a:endParaRPr lang="pl-PL" altLang="de-DE" sz="1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lvl="0" indent="-273050" algn="just" fontAlgn="base">
              <a:lnSpc>
                <a:spcPct val="70000"/>
              </a:lnSpc>
              <a:spcBef>
                <a:spcPts val="575"/>
              </a:spcBef>
              <a:spcAft>
                <a:spcPct val="0"/>
              </a:spcAft>
              <a:buClr>
                <a:srgbClr val="FF0000"/>
              </a:buClr>
              <a:buSzPct val="85000"/>
              <a:buFont typeface="Wingdings 2" panose="05020102010507070707" pitchFamily="18" charset="2"/>
              <a:buChar char=""/>
            </a:pPr>
            <a:r>
              <a:rPr lang="pl-PL" altLang="de-DE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zebrania informacyjne: 26.01.2021, </a:t>
            </a:r>
            <a:r>
              <a:rPr lang="pl-PL" altLang="de-DE" sz="1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09.03.2021godz.18.00</a:t>
            </a:r>
          </a:p>
          <a:p>
            <a:pPr marL="273050" lvl="0" indent="-273050" algn="just" fontAlgn="base">
              <a:lnSpc>
                <a:spcPct val="70000"/>
              </a:lnSpc>
              <a:spcBef>
                <a:spcPts val="575"/>
              </a:spcBef>
              <a:spcAft>
                <a:spcPct val="0"/>
              </a:spcAft>
              <a:buClr>
                <a:srgbClr val="FF0000"/>
              </a:buClr>
              <a:buSzPct val="85000"/>
              <a:buFont typeface="Wingdings 2" panose="05020102010507070707" pitchFamily="18" charset="2"/>
              <a:buChar char=""/>
            </a:pPr>
            <a:r>
              <a:rPr lang="pl-PL" altLang="de-DE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rekrutacja: </a:t>
            </a:r>
          </a:p>
          <a:p>
            <a:pPr marL="273050" lvl="0" indent="-273050" algn="just" fontAlgn="base">
              <a:lnSpc>
                <a:spcPct val="70000"/>
              </a:lnSpc>
              <a:spcBef>
                <a:spcPts val="575"/>
              </a:spcBef>
              <a:spcAft>
                <a:spcPct val="0"/>
              </a:spcAft>
              <a:buClr>
                <a:srgbClr val="FF0000"/>
              </a:buClr>
              <a:buSzPct val="85000"/>
              <a:buNone/>
            </a:pPr>
            <a:r>
              <a:rPr lang="pl-PL" altLang="de-DE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pl-PL" altLang="de-DE" sz="1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część 1</a:t>
            </a:r>
            <a:r>
              <a:rPr lang="pl-PL" altLang="de-DE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test indywidualny – do 30 minut, przeprowadzają nauczyciele szkoły, </a:t>
            </a:r>
          </a:p>
          <a:p>
            <a:pPr marL="273050" lvl="0" indent="-273050" algn="just" fontAlgn="base">
              <a:lnSpc>
                <a:spcPct val="70000"/>
              </a:lnSpc>
              <a:spcBef>
                <a:spcPts val="575"/>
              </a:spcBef>
              <a:spcAft>
                <a:spcPct val="0"/>
              </a:spcAft>
              <a:buClr>
                <a:srgbClr val="FF0000"/>
              </a:buClr>
              <a:buSzPct val="85000"/>
              <a:buNone/>
            </a:pPr>
            <a:r>
              <a:rPr lang="pl-PL" altLang="de-DE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rozmowa z rodzicami – wywiad środowiskowy</a:t>
            </a:r>
          </a:p>
          <a:p>
            <a:pPr marL="273050" lvl="0" indent="-273050" algn="just" fontAlgn="base">
              <a:lnSpc>
                <a:spcPct val="70000"/>
              </a:lnSpc>
              <a:spcBef>
                <a:spcPts val="575"/>
              </a:spcBef>
              <a:spcAft>
                <a:spcPct val="0"/>
              </a:spcAft>
              <a:buClr>
                <a:srgbClr val="FF0000"/>
              </a:buClr>
              <a:buSzPct val="85000"/>
              <a:buNone/>
            </a:pPr>
            <a:r>
              <a:rPr lang="pl-PL" altLang="de-DE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terminy: </a:t>
            </a:r>
            <a:r>
              <a:rPr lang="pl-PL" altLang="de-DE" sz="1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18,19,20.03.2021, godz. 8.30 -</a:t>
            </a:r>
            <a:r>
              <a:rPr lang="pl-PL" altLang="de-DE" sz="1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16.00</a:t>
            </a:r>
            <a:endParaRPr lang="pl-PL" altLang="de-DE" sz="1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lvl="0" indent="-273050" algn="just" fontAlgn="base">
              <a:lnSpc>
                <a:spcPct val="70000"/>
              </a:lnSpc>
              <a:spcBef>
                <a:spcPts val="575"/>
              </a:spcBef>
              <a:spcAft>
                <a:spcPct val="0"/>
              </a:spcAft>
              <a:buClr>
                <a:srgbClr val="FF0000"/>
              </a:buClr>
              <a:buSzPct val="85000"/>
              <a:buNone/>
            </a:pPr>
            <a:endParaRPr lang="pl-PL" altLang="de-DE"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lvl="0" indent="-273050" algn="just" fontAlgn="base">
              <a:lnSpc>
                <a:spcPct val="70000"/>
              </a:lnSpc>
              <a:spcBef>
                <a:spcPts val="575"/>
              </a:spcBef>
              <a:spcAft>
                <a:spcPct val="0"/>
              </a:spcAft>
              <a:buClr>
                <a:srgbClr val="FF0000"/>
              </a:buClr>
              <a:buSzPct val="85000"/>
              <a:buNone/>
            </a:pPr>
            <a:r>
              <a:rPr lang="pl-PL" altLang="de-DE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pl-PL" altLang="de-DE" sz="1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część 2</a:t>
            </a:r>
            <a:r>
              <a:rPr lang="pl-PL" altLang="de-DE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l-PL" altLang="de-DE" sz="18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pierwsza lekcja w szkole </a:t>
            </a:r>
            <a:r>
              <a:rPr lang="pl-PL" altLang="de-DE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do 60 min,</a:t>
            </a:r>
          </a:p>
          <a:p>
            <a:pPr marL="266065" lvl="0" indent="-17780" algn="just">
              <a:lnSpc>
                <a:spcPct val="115000"/>
              </a:lnSpc>
              <a:spcBef>
                <a:spcPts val="200"/>
              </a:spcBef>
              <a:spcAft>
                <a:spcPts val="200"/>
              </a:spcAft>
              <a:buNone/>
            </a:pPr>
            <a:r>
              <a:rPr lang="pl-PL" altLang="de-DE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termin: </a:t>
            </a:r>
            <a:r>
              <a:rPr lang="pl-PL" altLang="de-DE" sz="1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20.03.2021, godz. 10.00</a:t>
            </a:r>
          </a:p>
          <a:p>
            <a:pPr marL="266065" lvl="0" indent="-17780" algn="just">
              <a:lnSpc>
                <a:spcPct val="115000"/>
              </a:lnSpc>
              <a:spcBef>
                <a:spcPts val="200"/>
              </a:spcBef>
              <a:spcAft>
                <a:spcPts val="200"/>
              </a:spcAft>
              <a:buNone/>
            </a:pPr>
            <a:r>
              <a:rPr lang="pl-PL" altLang="de-DE" sz="1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Informacja o przyjęciu dziecka</a:t>
            </a:r>
            <a:r>
              <a:rPr lang="pl-PL" altLang="de-DE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czw. 25.03.2021 r. </a:t>
            </a:r>
            <a:endParaRPr lang="pl-PL" sz="18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6065" lvl="0" indent="-17780" algn="just">
              <a:lnSpc>
                <a:spcPct val="115000"/>
              </a:lnSpc>
              <a:spcBef>
                <a:spcPts val="200"/>
              </a:spcBef>
              <a:spcAft>
                <a:spcPts val="200"/>
              </a:spcAft>
              <a:buNone/>
            </a:pPr>
            <a:endParaRPr lang="pl-PL" sz="1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SzPts val="1200"/>
              <a:buNone/>
              <a:tabLst>
                <a:tab pos="457200" algn="l"/>
              </a:tabLst>
            </a:pPr>
            <a:r>
              <a:rPr lang="pl-PL" sz="18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Terminy opłat:</a:t>
            </a:r>
            <a:endParaRPr lang="pl-PL" sz="1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6065" lvl="0" indent="-17780" algn="just">
              <a:lnSpc>
                <a:spcPct val="115000"/>
              </a:lnSpc>
              <a:spcBef>
                <a:spcPts val="200"/>
              </a:spcBef>
              <a:spcAft>
                <a:spcPts val="200"/>
              </a:spcAft>
              <a:buNone/>
            </a:pPr>
            <a:r>
              <a:rPr lang="pl-PL" sz="18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Termin płatności wpisowego</a:t>
            </a:r>
            <a:r>
              <a:rPr lang="pl-PL" sz="18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18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20.04.2021r. </a:t>
            </a:r>
            <a:endParaRPr lang="pl-PL" sz="1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6065" lvl="0" indent="-17780" algn="just">
              <a:lnSpc>
                <a:spcPct val="115000"/>
              </a:lnSpc>
              <a:spcBef>
                <a:spcPts val="200"/>
              </a:spcBef>
              <a:spcAft>
                <a:spcPts val="200"/>
              </a:spcAft>
              <a:buNone/>
            </a:pPr>
            <a:r>
              <a:rPr lang="pl-PL" sz="18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Termin płatności kaucji  -        </a:t>
            </a:r>
            <a:r>
              <a:rPr lang="pl-PL" sz="18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14.05.2021 r.</a:t>
            </a:r>
            <a:endParaRPr lang="pl-PL" altLang="de-DE"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7164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247</Words>
  <Application>Microsoft Office PowerPoint</Application>
  <PresentationFormat>Niestandardowy</PresentationFormat>
  <Paragraphs>106</Paragraphs>
  <Slides>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5" baseType="lpstr">
      <vt:lpstr>Motyw pakietu Office</vt:lpstr>
      <vt:lpstr>Plan godzin w szkole </vt:lpstr>
      <vt:lpstr>Plan klasy 1c IA </vt:lpstr>
      <vt:lpstr>Podobieństwa i różnice szkoły podstawowej</vt:lpstr>
      <vt:lpstr>Oddział Międzynarodowy – rekrutacja 2021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Olga Opielinska</dc:creator>
  <cp:lastModifiedBy>Olga Opielińska</cp:lastModifiedBy>
  <cp:revision>9</cp:revision>
  <cp:lastPrinted>2020-10-13T08:15:57Z</cp:lastPrinted>
  <dcterms:created xsi:type="dcterms:W3CDTF">2020-09-17T13:52:53Z</dcterms:created>
  <dcterms:modified xsi:type="dcterms:W3CDTF">2021-04-01T08:45:32Z</dcterms:modified>
</cp:coreProperties>
</file>